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820" r:id="rId2"/>
  </p:sldMasterIdLst>
  <p:notesMasterIdLst>
    <p:notesMasterId r:id="rId15"/>
  </p:notesMasterIdLst>
  <p:handoutMasterIdLst>
    <p:handoutMasterId r:id="rId16"/>
  </p:handoutMasterIdLst>
  <p:sldIdLst>
    <p:sldId id="378" r:id="rId3"/>
    <p:sldId id="616" r:id="rId4"/>
    <p:sldId id="647" r:id="rId5"/>
    <p:sldId id="630" r:id="rId6"/>
    <p:sldId id="642" r:id="rId7"/>
    <p:sldId id="631" r:id="rId8"/>
    <p:sldId id="643" r:id="rId9"/>
    <p:sldId id="632" r:id="rId10"/>
    <p:sldId id="633" r:id="rId11"/>
    <p:sldId id="644" r:id="rId12"/>
    <p:sldId id="634" r:id="rId13"/>
    <p:sldId id="571" r:id="rId14"/>
  </p:sldIdLst>
  <p:sldSz cx="9906000" cy="6858000" type="A4"/>
  <p:notesSz cx="9866313" cy="67357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6">
          <p15:clr>
            <a:srgbClr val="A4A3A4"/>
          </p15:clr>
        </p15:guide>
        <p15:guide id="2" pos="31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FB8E9"/>
    <a:srgbClr val="000099"/>
    <a:srgbClr val="FF9900"/>
    <a:srgbClr val="CC0000"/>
    <a:srgbClr val="333399"/>
    <a:srgbClr val="000000"/>
    <a:srgbClr val="6699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9" autoAdjust="0"/>
    <p:restoredTop sz="97432" autoAdjust="0"/>
  </p:normalViewPr>
  <p:slideViewPr>
    <p:cSldViewPr snapToGrid="0">
      <p:cViewPr>
        <p:scale>
          <a:sx n="69" d="100"/>
          <a:sy n="69" d="100"/>
        </p:scale>
        <p:origin x="-1278" y="-16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notesViewPr>
    <p:cSldViewPr snapToGrid="0">
      <p:cViewPr varScale="1">
        <p:scale>
          <a:sx n="35" d="100"/>
          <a:sy n="35" d="100"/>
        </p:scale>
        <p:origin x="-1608" y="-90"/>
      </p:cViewPr>
      <p:guideLst>
        <p:guide orient="horz" pos="2122"/>
        <p:guide pos="31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7239" cy="33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8" tIns="45734" rIns="91468" bIns="4573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074" y="0"/>
            <a:ext cx="4277239" cy="33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8" tIns="45734" rIns="91468" bIns="4573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268"/>
            <a:ext cx="4277239" cy="33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8" tIns="45734" rIns="91468" bIns="4573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074" y="6398268"/>
            <a:ext cx="4277239" cy="33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8" tIns="45734" rIns="91468" bIns="457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9D3DBC8-3E11-4548-B431-982272FBE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05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7239" cy="33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8" tIns="45734" rIns="91468" bIns="4573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7498" y="0"/>
            <a:ext cx="4277239" cy="33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8" tIns="45734" rIns="91468" bIns="4573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9913" y="504825"/>
            <a:ext cx="3649662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5844" y="3199135"/>
            <a:ext cx="7894625" cy="303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8" tIns="45734" rIns="91468" bIns="45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5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8268"/>
            <a:ext cx="4277239" cy="33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8" tIns="45734" rIns="91468" bIns="45734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7498" y="6398268"/>
            <a:ext cx="4277239" cy="33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68" tIns="45734" rIns="91468" bIns="4573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0A1BDAD-02EB-4381-9CF6-9C7471B66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835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14EE4-44C6-4C1A-9971-DAA57458F1D6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D03BC-C1A8-49B0-951B-9395FC1D4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D35C0-7A6B-4A29-9D78-836C7BFD6B6B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80DAF-AACA-4293-9F4C-AE2AC3D99B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BF693-9E53-4493-B882-A6C23BF8085F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5F271-5AE6-40A3-811A-CAEB64CF0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7C4A172-139A-4770-85D5-9152DBEDC985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FD5B573-AE64-4276-8F6B-8ABE586F6A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AE2EB03-5ADD-412E-9FC1-DDC03CBF2EF9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3ED1EAF-3A43-4E1F-B7F2-BB00A7307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995ACCE-DD0F-4B43-A183-7DB644ECE81E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597AE9D-2F91-409E-BD01-AF876F4E8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5C73B5F-BA05-40BB-9461-F74010461313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D94CD9-684E-4CD9-8188-9C4A7F7B8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DB4D874-3A33-4EA5-938A-E0BBC383B86A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A3CB74A-C003-4E83-9174-2181959AA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12AD0B4-049C-4182-9291-C62871A66CD4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A36445-ACC1-4F6D-A67F-9B4B7D2501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738EE9D-4B90-4C72-9877-DE259A7D5A11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82F02BF-990A-4C42-9EA3-F1AAE4EBC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DCCD1F6-4A90-4976-93C6-0906ABD46FCC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24E8CFD-D8DB-4E76-8621-05D5937C8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EACBC-8DFF-4A47-9F99-17303456052E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DC858-7868-4812-8218-A58CA4D71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D0C6FAA-42EA-4822-9F77-E4155A5A057D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D11A2B8-9DEC-45AA-82DF-2ACBC9A6D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661AFF0-CD8C-429E-93EF-7EFFF7015A95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83619FD-1959-402A-A608-6D65DACD86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A88BF2-7633-458F-A481-1B7F141B8F8E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38E81D9-3055-4D95-945D-6CC55E237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5300" y="511175"/>
            <a:ext cx="8915400" cy="88582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95300" y="1473200"/>
            <a:ext cx="89154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800B912-584F-4038-9DE6-29C6F305995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6408D-AD45-476E-AD26-C5D686A29487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6A91C-E1A1-4D05-874B-7BEEE41E9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B45A5-8992-4536-A863-812110F638AC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94476-A090-4BC1-BB15-B938D66FC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4657A-4B16-4A33-9065-2193F8DA1ACB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772D2-5708-418D-BC25-C7A2DFE93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03676-CCD8-439A-8462-9A57CD3AA7E5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E64DF-1A79-4ABD-83D4-ED9F462EA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82B62-C57E-4029-BB54-B39FDDB379E3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34D9-C5B5-4C35-9721-744DD0401D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67D14-1EEF-46EB-9F5D-45A1B6F764BD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ADB6F-BEF1-46D1-BB29-E8A9C4988F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9C234-5580-4003-930C-3DE8576CB261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19A7A-503F-4AA7-88B0-D35ADDE54E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itchFamily="34" charset="0"/>
              </a:defRPr>
            </a:lvl1pPr>
          </a:lstStyle>
          <a:p>
            <a:pPr>
              <a:defRPr/>
            </a:pPr>
            <a:fld id="{29D80012-6467-4E55-99EA-72185DD5ADCF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E5C89F1B-2C6E-4829-B2CF-528E16F569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E1929F5C-E3E5-48F5-8BC2-C2246C37B2E0}" type="datetime1">
              <a:rPr lang="ru-RU"/>
              <a:pPr>
                <a:defRPr/>
              </a:pPr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E488291-9FAB-4655-925D-C7EBFF2670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5357811" y="4621799"/>
            <a:ext cx="4360863" cy="1439862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>
            <a:outerShdw dist="45791" dir="3378596" algn="ctr" rotWithShape="0">
              <a:srgbClr val="C0C0C0">
                <a:alpha val="50000"/>
              </a:srgbClr>
            </a:outerShdw>
          </a:effectLst>
          <a:extLst/>
        </p:spPr>
        <p:txBody>
          <a:bodyPr wrap="none" anchor="ctr"/>
          <a:lstStyle/>
          <a:p>
            <a:pPr eaLnBrk="0" hangingPunct="0"/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696984" y="1117600"/>
            <a:ext cx="8721147" cy="2452914"/>
          </a:xfrm>
          <a:prstGeom prst="roundRect">
            <a:avLst>
              <a:gd name="adj" fmla="val 50000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wrap="none" anchor="ctr"/>
          <a:lstStyle/>
          <a:p>
            <a:pPr algn="ctr" eaLnBrk="0" hangingPunct="0">
              <a:lnSpc>
                <a:spcPct val="80000"/>
              </a:lnSpc>
              <a:defRPr/>
            </a:pPr>
            <a:endParaRPr lang="ru-RU" sz="4400" b="1" dirty="0" smtClean="0">
              <a:solidFill>
                <a:srgbClr val="3333FF"/>
              </a:solidFill>
              <a:latin typeface="Times New Roman"/>
              <a:ea typeface="Calibri"/>
            </a:endParaRP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sz="4400" b="1" dirty="0" smtClean="0">
                <a:solidFill>
                  <a:srgbClr val="3333FF"/>
                </a:solidFill>
                <a:latin typeface="Times New Roman"/>
                <a:ea typeface="Calibri"/>
              </a:rPr>
              <a:t>Формы и возможности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sz="4400" b="1" dirty="0" smtClean="0">
                <a:solidFill>
                  <a:srgbClr val="3333FF"/>
                </a:solidFill>
                <a:latin typeface="Times New Roman"/>
                <a:ea typeface="Calibri"/>
              </a:rPr>
              <a:t> взаимодействия куратора с</a:t>
            </a:r>
          </a:p>
          <a:p>
            <a:pPr algn="ctr" eaLnBrk="0" hangingPunct="0">
              <a:lnSpc>
                <a:spcPct val="80000"/>
              </a:lnSpc>
              <a:defRPr/>
            </a:pPr>
            <a:r>
              <a:rPr lang="ru-RU" sz="4400" b="1" dirty="0" smtClean="0">
                <a:solidFill>
                  <a:srgbClr val="3333FF"/>
                </a:solidFill>
                <a:latin typeface="Times New Roman"/>
                <a:ea typeface="Calibri"/>
              </a:rPr>
              <a:t> родителями студентов.</a:t>
            </a:r>
          </a:p>
          <a:p>
            <a:pPr algn="ctr" eaLnBrk="0" hangingPunct="0">
              <a:lnSpc>
                <a:spcPct val="80000"/>
              </a:lnSpc>
              <a:defRPr/>
            </a:pPr>
            <a:endParaRPr lang="ru-RU" sz="4000" b="1" dirty="0" smtClean="0">
              <a:solidFill>
                <a:srgbClr val="3333FF"/>
              </a:solidFill>
              <a:latin typeface="Times New Roman"/>
              <a:ea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25235" y="474345"/>
            <a:ext cx="784167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Для осуществления быстрой связи с родителями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используем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разговор по телефону,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переписку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в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мессенджерах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, или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социальной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сети. Создание группы с родителями является удобным оперативным сотрудничеством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 родителями студентов,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максимально включающим их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в процесс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обучения и воспитания студентов. Можно в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разделе «Для вас,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родители» проводить </a:t>
            </a:r>
            <a:r>
              <a:rPr lang="ru-RU" sz="2400" dirty="0" smtClean="0">
                <a:latin typeface="Times New Roman"/>
                <a:ea typeface="Times New Roman"/>
              </a:rPr>
              <a:t>психолого-педагогического просвещение родителей, размещая материалы.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ассылка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объявлений для родителей; получение от родителей необходимой информации в режиме онлайн; получение от родителей отсканированных документов; и другие положительные аспекты онлайн общения. </a:t>
            </a:r>
            <a:r>
              <a:rPr lang="ru-RU" sz="2400" dirty="0">
                <a:latin typeface="Times New Roman"/>
                <a:ea typeface="Times New Roman"/>
              </a:rPr>
              <a:t>Использование интерактивных методов </a:t>
            </a:r>
            <a:r>
              <a:rPr lang="ru-RU" sz="2400" dirty="0" smtClean="0">
                <a:latin typeface="Times New Roman"/>
                <a:ea typeface="Times New Roman"/>
              </a:rPr>
              <a:t>ставит </a:t>
            </a:r>
            <a:r>
              <a:rPr lang="ru-RU" sz="2400" dirty="0">
                <a:latin typeface="Times New Roman"/>
                <a:ea typeface="Times New Roman"/>
              </a:rPr>
              <a:t>родителей в активную позицию, ломают традиционные стереотипы родительских </a:t>
            </a:r>
            <a:r>
              <a:rPr lang="ru-RU" sz="2400" dirty="0" smtClean="0">
                <a:latin typeface="Times New Roman"/>
                <a:ea typeface="Times New Roman"/>
              </a:rPr>
              <a:t>встреч.</a:t>
            </a:r>
            <a:endParaRPr lang="ru-RU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62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55963" y="1207946"/>
            <a:ext cx="817418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Куратор вправе сам определять содержание и формы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своей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деятельности по отношению к каждой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семье студента.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Но подход взаимодействия </a:t>
            </a:r>
            <a:r>
              <a:rPr lang="ru-RU" sz="3200" b="1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с </a:t>
            </a:r>
            <a:r>
              <a:rPr lang="ru-RU" sz="3200" b="1" smtClean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родителями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/>
                <a:ea typeface="Times New Roman"/>
              </a:rPr>
              <a:t>должен быть таким: «Перед нами стоит общая задача. Что мы можем предпринять для ее решения?»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0626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14325" y="3789363"/>
            <a:ext cx="9102725" cy="2170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00"/>
            </a:outerShdw>
          </a:effectLst>
          <a:extLst/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/>
            </a:pPr>
            <a:r>
              <a:rPr lang="ru-RU" sz="75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</a:rPr>
              <a:t>Спасибо за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33CDFE-8C31-46DB-B31C-8AC309A1EB6C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545" y="734290"/>
            <a:ext cx="8326582" cy="5112327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Важным направлением деятельности куратора является работа с родителями. Куратор призван вместе с родителями создать воспитывающую среду, обеспечить единство требований учебного заведения и семьи по отношению к личности студента. Эта деятельность основана на следующих принципах:</a:t>
            </a:r>
            <a:r>
              <a:rPr lang="ru-RU" sz="2600" b="1" dirty="0" smtClean="0">
                <a:latin typeface="Times New Roman"/>
                <a:ea typeface="Times New Roman"/>
              </a:rPr>
              <a:t/>
            </a:r>
            <a:br>
              <a:rPr lang="ru-RU" sz="2600" b="1" dirty="0" smtClean="0">
                <a:latin typeface="Times New Roman"/>
                <a:ea typeface="Times New Roman"/>
              </a:rPr>
            </a:b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обращение к чувству родительской любви и уважение ее;</a:t>
            </a:r>
            <a:r>
              <a:rPr lang="ru-RU" sz="2600" b="1" dirty="0" smtClean="0">
                <a:latin typeface="Times New Roman"/>
                <a:ea typeface="Times New Roman"/>
              </a:rPr>
              <a:t/>
            </a:r>
            <a:br>
              <a:rPr lang="ru-RU" sz="2600" b="1" dirty="0" smtClean="0">
                <a:latin typeface="Times New Roman"/>
                <a:ea typeface="Times New Roman"/>
              </a:rPr>
            </a:b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доброжелательность и дипломатичность в</a:t>
            </a:r>
            <a:b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общении с родителями;</a:t>
            </a:r>
            <a:r>
              <a:rPr lang="ru-RU" sz="2600" b="1" dirty="0" smtClean="0">
                <a:latin typeface="Times New Roman"/>
                <a:ea typeface="Times New Roman"/>
              </a:rPr>
              <a:t/>
            </a:r>
            <a:br>
              <a:rPr lang="ru-RU" sz="2600" b="1" dirty="0" smtClean="0">
                <a:latin typeface="Times New Roman"/>
                <a:ea typeface="Times New Roman"/>
              </a:rPr>
            </a:b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позиция сотрудничества в общении с родителями, уважение их личности как матери и отца</a:t>
            </a:r>
            <a:r>
              <a:rPr lang="ru-RU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sz="1800" dirty="0" smtClean="0">
                <a:latin typeface="Times New Roman"/>
                <a:ea typeface="Times New Roman"/>
              </a:rPr>
              <a:t/>
            </a:r>
            <a:br>
              <a:rPr lang="ru-RU" sz="1800" dirty="0" smtClean="0">
                <a:latin typeface="Times New Roman"/>
                <a:ea typeface="Times New Roman"/>
              </a:rPr>
            </a:br>
            <a:r>
              <a:rPr lang="ru-RU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</a:br>
            <a:endParaRPr lang="be-BY" sz="2000" b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172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4" y="1163782"/>
            <a:ext cx="8911936" cy="4962381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Деятельность куратора с родителями </a:t>
            </a:r>
            <a:r>
              <a:rPr lang="ru-RU" sz="2800" b="1" dirty="0" smtClean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студентов     </a:t>
            </a: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должна идти по следующим направлениям: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- изучение семей и условий семейного воспитания;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- информирование родителей о содержании учебно-воспитательного процесса;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- психолого-педагогическое просвещение родителей;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  <a:t/>
            </a:r>
            <a:b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  <a:cs typeface="+mj-cs"/>
              </a:rPr>
            </a:b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  <a:cs typeface="+mj-cs"/>
              </a:rPr>
              <a:t>- взаимодействие с родителями по контролю успеваемости и посещения занятий</a:t>
            </a: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68036" y="757215"/>
            <a:ext cx="895003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Конструктивное </a:t>
            </a:r>
            <a:r>
              <a:rPr lang="ru-RU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взаимодействие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педагогов, кураторов </a:t>
            </a:r>
            <a:r>
              <a:rPr lang="ru-RU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и родителей необходимо на всех этапах учебно-воспитательного процесса,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но особое </a:t>
            </a:r>
            <a:r>
              <a:rPr lang="ru-RU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значение оно приобретает в первый год обучения. Именно, в первые дни пребывания студентов в учебном заведении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важно </a:t>
            </a:r>
            <a:r>
              <a:rPr lang="ru-RU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создать положительный эмоциональный фон для взаимодействия с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родителями. Необходимо </a:t>
            </a:r>
            <a:r>
              <a:rPr lang="ru-RU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наладить постоянный обмен информацией о студентах, что позволит предотвратить отклонения в их поведении. Что касается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взаимодействия </a:t>
            </a:r>
            <a:r>
              <a:rPr lang="ru-RU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куратора и родителей, то традиционно выделяют  групповые и индивидуальные формы работы с родителями студентов</a:t>
            </a:r>
            <a:r>
              <a:rPr lang="ru-RU" sz="26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600" b="1" dirty="0">
              <a:solidFill>
                <a:srgbClr val="3333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61768" y="663409"/>
            <a:ext cx="9244232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tabLst>
                <a:tab pos="5670550" algn="l"/>
              </a:tabLs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 первого организационного родительского собрания:</a:t>
            </a:r>
          </a:p>
          <a:p>
            <a:pPr>
              <a:tabLst>
                <a:tab pos="567055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-знакомство с руководством и преподавательским составом факультета;</a:t>
            </a:r>
          </a:p>
          <a:p>
            <a:pPr>
              <a:tabLst>
                <a:tab pos="567055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-знакомство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традициями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факультета; </a:t>
            </a:r>
          </a:p>
          <a:p>
            <a:pPr>
              <a:tabLst>
                <a:tab pos="567055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-особенностями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обучения студентов в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вузе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67055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-знакомство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студентов с предметами, изучающими в вузе на первом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курсе;</a:t>
            </a:r>
          </a:p>
          <a:p>
            <a:pPr>
              <a:tabLst>
                <a:tab pos="567055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-знакомство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студентов  с возможностями развиваться в творческом, спортивном и научном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 других направлениях в университете;</a:t>
            </a:r>
          </a:p>
          <a:p>
            <a:pPr>
              <a:tabLst>
                <a:tab pos="567055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-знакомство с особенностями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адаптационного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периода;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67055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анкетирование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родителей.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67055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знакомятся с необходимыми документами, актами, распоряжениями декана факультета, а также правами и обязанностями студентов.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5670550" algn="l"/>
              </a:tabLst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Анкетирование выявляет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наличие и количество семей, относящихся к категории многодетных семей,  детей-сирот, неполных семей,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студентов-инвалидов</a:t>
            </a:r>
          </a:p>
          <a:p>
            <a:pPr>
              <a:tabLst>
                <a:tab pos="5670550" algn="l"/>
              </a:tabLst>
            </a:pPr>
            <a:endParaRPr lang="ru-RU" sz="2000" b="1" dirty="0">
              <a:solidFill>
                <a:srgbClr val="3333FF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6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0542" y="251548"/>
            <a:ext cx="809105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Необходимо обращать внимание на наличие следующих показателей у обучающихся: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неуважительно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отзывается о своих родителях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отсутствует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одежда соответственно сезону, возрасту, предметов обихода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выходные и праздничные дни практически не ездит к родителям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систематически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возвращается от родителей агрессивным, раздраженным, подавленным, расстроенным и т.п.;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родители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не заботятся о материальном обеспечении студента; родители уклоняются от общения с педагогами, не интересуются жизнью ребенка, его обучением, условиями проживания и т.п.; установлен факт совершения противоправного действия в период нахождения у родителей;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имеется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информация о ненадлежащем исполнении родительских обязанностей в отношении других несовершеннолетних детей и т.п.</a:t>
            </a:r>
          </a:p>
        </p:txBody>
      </p:sp>
    </p:spTree>
    <p:extLst>
      <p:ext uri="{BB962C8B-B14F-4D97-AF65-F5344CB8AC3E}">
        <p14:creationId xmlns:p14="http://schemas.microsoft.com/office/powerpoint/2010/main" val="33424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77636" y="851153"/>
            <a:ext cx="7495309" cy="5162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/>
                <a:ea typeface="Calibri"/>
                <a:cs typeface="Times New Roman"/>
              </a:rPr>
              <a:t>Родители – это взрослые люди, имеющие большой жизненный опыт, знания, поэтому в решении ряда вопросов, воспитательных проблем куратор может получить нужный совет у родителей. Сотрудничество куратора и родителей позволяет лучше узнать студента, посмотреть на него с разных сторон и позиций, увидеть в разных ситуациях, а, следовательно, помочь взрослым в понимании его индивидуальных особенностей, развитии способностей, преодолении его негативных проявлений в поведении, формировании жизненных ценностей.</a:t>
            </a:r>
            <a:endParaRPr lang="ru-RU" sz="24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235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42109" y="457200"/>
            <a:ext cx="80633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Наиболее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эффективными являются комбинированные собрания, на которых осуществляется педагогическое просвещение родителей, подводят итоги учебно-воспитательной работы за определенный промежуток времени, намечают задачи на последующий период, </a:t>
            </a:r>
            <a:r>
              <a:rPr lang="ru-RU" sz="2400" dirty="0">
                <a:latin typeface="Times New Roman"/>
                <a:ea typeface="Times New Roman"/>
              </a:rPr>
              <a:t>информируют родителей об уровне сплоченности и организованности группы, о проводимых мероприятиях и участии в них студентов. Не стоит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сравнивать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детей, хвалить одних, а ругать других; нельзя обещать родителям больше, чем можно реально сделать для студентов; нельзя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зачитывать отметки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студентов; нельзя на родительском собрании (или частных беседах) сообщать любую информацию, касающуюся той или иной семьи или тех или иных студентов; нельзя выказывать свое почтенное отношение к одним родителям и безразличие к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другим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36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D1EAF-3A43-4E1F-B7F2-BB00A73073C7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66800" y="601776"/>
            <a:ext cx="756458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600" b="1" dirty="0">
                <a:solidFill>
                  <a:srgbClr val="000000"/>
                </a:solidFill>
                <a:latin typeface="Times New Roman"/>
                <a:ea typeface="Times New Roman"/>
              </a:rPr>
              <a:t>Что можно и нужно делать на родительском </a:t>
            </a:r>
            <a:r>
              <a:rPr lang="ru-RU" sz="2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собрании: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200" dirty="0" smtClean="0">
                <a:solidFill>
                  <a:srgbClr val="0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предварительно выслать приглашение;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подготовить видеоматериалы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освещающие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внеучебную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жизнь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студентов;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поблагодарить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всех,  кто нашел время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прийти;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нать и использовать имена и отчества родителей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  проводить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собрание вместе со студентами;</a:t>
            </a:r>
            <a:endParaRPr lang="ru-RU" sz="2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-  дать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возможность каждому родителю в письменном или устном виде изложить свою позицию по разным вопросам жизни группы;</a:t>
            </a:r>
            <a:endParaRPr lang="ru-RU" sz="2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-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быстро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решить организационные вопросы и отпустить родителей;</a:t>
            </a:r>
            <a:endParaRPr lang="ru-RU" sz="2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200" dirty="0">
                <a:solidFill>
                  <a:srgbClr val="000000"/>
                </a:solidFill>
                <a:latin typeface="Times New Roman"/>
                <a:ea typeface="Times New Roman"/>
              </a:rPr>
              <a:t>- важно из числа родителей и родственников находить тех специалистов, которые могли бы поделиться специальными знаниями со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студентами.</a:t>
            </a:r>
            <a:endParaRPr lang="ru-RU" sz="2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4743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18180</TotalTime>
  <Words>719</Words>
  <Application>Microsoft Office PowerPoint</Application>
  <PresentationFormat>Лист A4 (210x297 мм)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Оформление по умолчанию</vt:lpstr>
      <vt:lpstr>Тема Office</vt:lpstr>
      <vt:lpstr>Презентация PowerPoint</vt:lpstr>
      <vt:lpstr>Важным направлением деятельности куратора является работа с родителями. Куратор призван вместе с родителями создать воспитывающую среду, обеспечить единство требований учебного заведения и семьи по отношению к личности студента. Эта деятельность основана на следующих принципах: - обращение к чувству родительской любви и уважение ее; - доброжелательность и дипломатичность в  общении с родителями; - позиция сотрудничества в общении с родителями, уважение их личности как матери и отца.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научных тем,  выполняемых структурными подразделениями</dc:title>
  <dc:creator>A228-2</dc:creator>
  <cp:lastModifiedBy>СЕЧКО ИРИНА СТАНИСЛАВОВНА</cp:lastModifiedBy>
  <cp:revision>1163</cp:revision>
  <cp:lastPrinted>2019-12-18T16:01:25Z</cp:lastPrinted>
  <dcterms:created xsi:type="dcterms:W3CDTF">2002-01-28T16:24:37Z</dcterms:created>
  <dcterms:modified xsi:type="dcterms:W3CDTF">2022-01-11T04:56:49Z</dcterms:modified>
</cp:coreProperties>
</file>