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7" r:id="rId7"/>
    <p:sldId id="269" r:id="rId8"/>
    <p:sldId id="265" r:id="rId9"/>
    <p:sldId id="266" r:id="rId10"/>
    <p:sldId id="270" r:id="rId11"/>
  </p:sldIdLst>
  <p:sldSz cx="9906000" cy="6858000" type="A4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6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333399"/>
    <a:srgbClr val="FF9900"/>
    <a:srgbClr val="000099"/>
    <a:srgbClr val="3333FF"/>
    <a:srgbClr val="9FB8E9"/>
    <a:srgbClr val="66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9" autoAdjust="0"/>
    <p:restoredTop sz="98644" autoAdjust="0"/>
  </p:normalViewPr>
  <p:slideViewPr>
    <p:cSldViewPr snapToGrid="0">
      <p:cViewPr>
        <p:scale>
          <a:sx n="55" d="100"/>
          <a:sy n="55" d="100"/>
        </p:scale>
        <p:origin x="-1698" y="-46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608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0085" cy="49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4" rIns="91468" bIns="4573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679" y="1"/>
            <a:ext cx="2920085" cy="49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4" rIns="91468" bIns="457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963"/>
            <a:ext cx="2920085" cy="49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4" rIns="91468" bIns="4573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679" y="9371963"/>
            <a:ext cx="2920085" cy="49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4" rIns="91468" bIns="4573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9D3DBC8-3E11-4548-B431-982272FBE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0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0085" cy="49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4" rIns="91468" bIns="4573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03" y="1"/>
            <a:ext cx="2920085" cy="49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4" rIns="91468" bIns="457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6913" y="739775"/>
            <a:ext cx="5343525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039" y="4685982"/>
            <a:ext cx="5389686" cy="443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4" rIns="91468" bIns="457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962"/>
            <a:ext cx="2920085" cy="49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4" rIns="91468" bIns="4573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03" y="9371962"/>
            <a:ext cx="2920085" cy="49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8" tIns="45734" rIns="91468" bIns="4573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0A1BDAD-02EB-4381-9CF6-9C7471B66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35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C4A172-139A-4770-85D5-9152DBEDC985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D5B573-AE64-4276-8F6B-8ABE586F6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61AFF0-CD8C-429E-93EF-7EFFF7015A95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3619FD-1959-402A-A608-6D65DACD8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0A88BF2-7633-458F-A481-1B7F141B8F8E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8E81D9-3055-4D95-945D-6CC55E237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511175"/>
            <a:ext cx="8915400" cy="8858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95300" y="1473200"/>
            <a:ext cx="8915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00B912-584F-4038-9DE6-29C6F305995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E2EB03-5ADD-412E-9FC1-DDC03CBF2EF9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3ED1EAF-3A43-4E1F-B7F2-BB00A7307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95ACCE-DD0F-4B43-A183-7DB644ECE81E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97AE9D-2F91-409E-BD01-AF876F4E8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C73B5F-BA05-40BB-9461-F74010461313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D94CD9-684E-4CD9-8188-9C4A7F7B8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B4D874-3A33-4EA5-938A-E0BBC383B86A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3CB74A-C003-4E83-9174-2181959AA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2AD0B4-049C-4182-9291-C62871A66CD4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A36445-ACC1-4F6D-A67F-9B4B7D250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38EE9D-4B90-4C72-9877-DE259A7D5A11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2F02BF-990A-4C42-9EA3-F1AAE4EBC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CCD1F6-4A90-4976-93C6-0906ABD46FCC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4E8CFD-D8DB-4E76-8621-05D5937C8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0C6FAA-42EA-4822-9F77-E4155A5A057D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11A2B8-9DEC-45AA-82DF-2ACBC9A6D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1929F5C-E3E5-48F5-8BC2-C2246C37B2E0}" type="datetime1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E488291-9FAB-4655-925D-C7EBFF267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43" y="1744209"/>
            <a:ext cx="89154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Преодоление конфликтных ситуаций в студенческой группе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1EAF-3A43-4E1F-B7F2-BB00A73073C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3" t="17889" r="11244" b="25409"/>
          <a:stretch/>
        </p:blipFill>
        <p:spPr bwMode="auto">
          <a:xfrm>
            <a:off x="1704975" y="3238499"/>
            <a:ext cx="6615652" cy="2914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09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08" y="448574"/>
            <a:ext cx="8755092" cy="217385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66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1EAF-3A43-4E1F-B7F2-BB00A73073C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7054" r="4807" b="8480"/>
          <a:stretch/>
        </p:blipFill>
        <p:spPr bwMode="auto">
          <a:xfrm>
            <a:off x="2881223" y="2587925"/>
            <a:ext cx="4209689" cy="303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12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7" y="127883"/>
            <a:ext cx="9516533" cy="2107317"/>
          </a:xfrm>
        </p:spPr>
        <p:txBody>
          <a:bodyPr/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Каждую минуту, когда вы злитесь на кого-то, </a:t>
            </a:r>
            <a:r>
              <a:rPr lang="ru-RU" sz="2400" b="1" dirty="0">
                <a:ea typeface="Calibri"/>
                <a:cs typeface="Times New Roman"/>
              </a:rPr>
              <a:t/>
            </a:r>
            <a:br>
              <a:rPr lang="ru-RU" sz="2400" b="1" dirty="0">
                <a:ea typeface="Calibri"/>
                <a:cs typeface="Times New Roman"/>
              </a:rPr>
            </a:br>
            <a:r>
              <a:rPr lang="ru-RU" sz="2400" b="1" i="1" dirty="0">
                <a:latin typeface="Times New Roman"/>
                <a:ea typeface="Calibri"/>
                <a:cs typeface="Times New Roman"/>
              </a:rPr>
              <a:t>вы теряете 60 секунд счастья, которое вы никогда </a:t>
            </a:r>
            <a:r>
              <a:rPr lang="ru-RU" sz="2400" b="1" i="1" dirty="0" smtClean="0">
                <a:latin typeface="Times New Roman"/>
                <a:ea typeface="Calibri"/>
                <a:cs typeface="Times New Roman"/>
              </a:rPr>
              <a:t>не вернете</a:t>
            </a:r>
            <a:r>
              <a:rPr lang="ru-RU" sz="2400" b="1" i="1" dirty="0">
                <a:latin typeface="Times New Roman"/>
                <a:ea typeface="Calibri"/>
                <a:cs typeface="Times New Roman"/>
              </a:rPr>
              <a:t>…»</a:t>
            </a:r>
            <a:r>
              <a:rPr lang="ru-RU" sz="2400" b="1" dirty="0">
                <a:ea typeface="Calibri"/>
                <a:cs typeface="Times New Roman"/>
              </a:rPr>
              <a:t/>
            </a:r>
            <a:br>
              <a:rPr lang="ru-RU" sz="2400" b="1" dirty="0">
                <a:ea typeface="Calibri"/>
                <a:cs typeface="Times New Roman"/>
              </a:rPr>
            </a:br>
            <a:r>
              <a:rPr lang="ru-RU" sz="2400" b="1" i="1" dirty="0">
                <a:latin typeface="Times New Roman"/>
                <a:ea typeface="Calibri"/>
                <a:cs typeface="Times New Roman"/>
              </a:rPr>
              <a:t>Вилл </a:t>
            </a:r>
            <a:r>
              <a:rPr lang="ru-RU" sz="2400" b="1" i="1" dirty="0" err="1">
                <a:latin typeface="Times New Roman"/>
                <a:ea typeface="Calibri"/>
                <a:cs typeface="Times New Roman"/>
              </a:rPr>
              <a:t>Роджерс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767" y="2246489"/>
            <a:ext cx="8915400" cy="437638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  <a:t>Конфликт</a:t>
            </a:r>
            <a:r>
              <a:rPr lang="ru-RU" sz="2000" b="1" kern="0" dirty="0">
                <a:latin typeface="Times New Roman" pitchFamily="18" charset="0"/>
                <a:ea typeface="+mj-ea"/>
                <a:cs typeface="+mj-cs"/>
              </a:rPr>
              <a:t> – </a:t>
            </a:r>
            <a:r>
              <a:rPr lang="ru-RU" sz="2000" kern="0" dirty="0">
                <a:latin typeface="Times New Roman" pitchFamily="18" charset="0"/>
                <a:ea typeface="+mj-ea"/>
                <a:cs typeface="+mj-cs"/>
              </a:rPr>
              <a:t>это явление, возникающее в результате столкновения противоположных действий, взглядов, интересов, стремлений, планов различных людей  или мотивов и потребностей одного человека</a:t>
            </a:r>
            <a:r>
              <a:rPr lang="ru-RU" sz="2000" kern="0" dirty="0" smtClean="0">
                <a:latin typeface="Times New Roman" pitchFamily="18" charset="0"/>
                <a:ea typeface="+mj-ea"/>
                <a:cs typeface="+mj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1EAF-3A43-4E1F-B7F2-BB00A73073C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30" name="Picture 6" descr="Картинки по запросу &quot;конфлик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22" y="3332704"/>
            <a:ext cx="5238044" cy="3378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 характеру принятия решений</a:t>
            </a:r>
            <a:r>
              <a:rPr lang="ru-RU" b="1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  <a:sym typeface="Symbol"/>
              </a:rPr>
              <a:t>    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конструктивные                                     деструктивные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(функциональные)                              (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дисфункциональные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1EAF-3A43-4E1F-B7F2-BB00A73073C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Рисунок 4" descr="Типы конфликтовТипы конфликтов&#10; МежличностныйМежличностный&#10; ВнутриличностныйВнутриличностный  МежгрупповойМежгрупповой&#10;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6248" r="1009" b="66502"/>
          <a:stretch/>
        </p:blipFill>
        <p:spPr bwMode="auto">
          <a:xfrm>
            <a:off x="363220" y="191628"/>
            <a:ext cx="9542780" cy="14960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35" y="3443112"/>
            <a:ext cx="2234987" cy="2308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87" y="3344248"/>
            <a:ext cx="2415823" cy="2342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2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986" y="1858601"/>
            <a:ext cx="2564358" cy="256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составу участников: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1EAF-3A43-4E1F-B7F2-BB00A73073C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98261"/>
            <a:ext cx="9540875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Картинки по запросу конфликт межличностный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56" y="2111022"/>
            <a:ext cx="1856634" cy="252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82" y="2596444"/>
            <a:ext cx="1977183" cy="248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44" y="3273778"/>
            <a:ext cx="2383189" cy="18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5" y="4846987"/>
            <a:ext cx="21621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82" y="5313712"/>
            <a:ext cx="24479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2" y="4515905"/>
            <a:ext cx="20764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713" y="5104161"/>
            <a:ext cx="20764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085" y="748293"/>
            <a:ext cx="8998857" cy="569718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ричины конфликтов: </a:t>
            </a:r>
            <a:endParaRPr lang="ru-RU" dirty="0"/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противоположные ценностные ориентации студентов;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столкновение противоположных идеологий и религий;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социально-экономическое неравенство в группе;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социально-психологическая несовместимость;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не разделяемые индивидом морально-этические обоснования ценностей и норм-правил, доминирующих в студенческой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dirty="0" smtClean="0"/>
              <a:t>е.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1EAF-3A43-4E1F-B7F2-BB00A73073C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51" y="4731657"/>
            <a:ext cx="5075316" cy="196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4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61" y="171450"/>
            <a:ext cx="89154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тактики поведения в конфликтных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ситуациях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1EAF-3A43-4E1F-B7F2-BB00A73073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3897"/>
            <a:ext cx="9906000" cy="557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0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94094"/>
            <a:ext cx="8915400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Действия куратора 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при разрешении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конфликтов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1EAF-3A43-4E1F-B7F2-BB00A73073C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8"/>
          <a:stretch/>
        </p:blipFill>
        <p:spPr bwMode="auto">
          <a:xfrm>
            <a:off x="0" y="1337094"/>
            <a:ext cx="9906000" cy="5520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1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7054" r="4807" b="8480"/>
          <a:stretch/>
        </p:blipFill>
        <p:spPr bwMode="auto">
          <a:xfrm>
            <a:off x="7233999" y="101600"/>
            <a:ext cx="2672001" cy="165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6744"/>
            <a:ext cx="8915400" cy="113755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Правила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поведения в конфликте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1EAF-3A43-4E1F-B7F2-BB00A73073C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Объект 4" descr="https://www.wikireading.ru/img/385385_498__44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78" y="1207697"/>
            <a:ext cx="8039818" cy="526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1" t="5218" r="27735" b="6402"/>
          <a:stretch/>
        </p:blipFill>
        <p:spPr bwMode="auto">
          <a:xfrm>
            <a:off x="0" y="1509486"/>
            <a:ext cx="1690777" cy="3788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CC0000"/>
                </a:solidFill>
                <a:latin typeface="Times New Roman"/>
                <a:ea typeface="Times New Roman"/>
              </a:rPr>
              <a:t>Советы как правильно вести себя в конфликте:</a:t>
            </a:r>
            <a:r>
              <a:rPr lang="ru-RU" sz="4000" b="1" dirty="0">
                <a:latin typeface="Times New Roman"/>
                <a:ea typeface="Times New Roman"/>
              </a:rPr>
              <a:t/>
            </a:r>
            <a:br>
              <a:rPr lang="ru-RU" sz="4000" b="1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5" y="971551"/>
            <a:ext cx="9610725" cy="5419724"/>
          </a:xfrm>
        </p:spPr>
        <p:txBody>
          <a:bodyPr/>
          <a:lstStyle/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Помнить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о том, что любой конфликт — это столкновение интересов двух сторон. Первый шаг на пути к разрешению конфликта — это спросить партнера «</a:t>
            </a: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Чего тебе хотелось бы в этой ситуации?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» Второй шаг — спросить себя «</a:t>
            </a: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Чего бы хотелось мне?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» То есть прояснить интересы обеих сторон. Важный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нюанс: спросив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партнера, надо </a:t>
            </a: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услышать его ответ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дождавшись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окончания его фразы. «Услышать» — это означает не только получить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информацию,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но и обдумать эту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информацию.</a:t>
            </a: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ru-RU" sz="1800" b="1" dirty="0">
              <a:ea typeface="Calibri"/>
              <a:cs typeface="Times New Roman"/>
            </a:endParaRPr>
          </a:p>
          <a:p>
            <a:pPr lvl="0" algn="just">
              <a:spcAft>
                <a:spcPts val="10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Открыто дать понять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партнеру,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что вы настроены не на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скандал,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а на поиск решения, устраивающего обоих. И что вы надеетесь, что и ваш партнер — тоже.</a:t>
            </a:r>
            <a:endParaRPr lang="ru-RU" sz="18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Придерживаться равных и равнозначных позиций. См. пункт первый.</a:t>
            </a:r>
            <a:endParaRPr lang="ru-RU" sz="1800" b="1" dirty="0">
              <a:ea typeface="Calibri"/>
              <a:cs typeface="Times New Roman"/>
            </a:endParaRPr>
          </a:p>
          <a:p>
            <a:pPr lvl="0" algn="just">
              <a:spcAft>
                <a:spcPts val="10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Можно дать партнеру «выпустить пар», после чего попросить спокойно обосновать свои претензии: И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спользовать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«Я-высказывания». Постараться забыть о «Ты-высказываниях»: «</a:t>
            </a: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Меня расстраивает, когда я вижу такое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» вместо «</a:t>
            </a: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Ты раздражаешь меня, когда ты делаешь </a:t>
            </a:r>
            <a:r>
              <a:rPr lang="ru-RU" sz="1800" b="1" i="1" dirty="0" smtClean="0">
                <a:latin typeface="Times New Roman"/>
                <a:ea typeface="Times New Roman"/>
                <a:cs typeface="Times New Roman"/>
              </a:rPr>
              <a:t>так. Особенно когда…</a:t>
            </a:r>
            <a:endParaRPr lang="ru-RU" sz="1800" b="1" dirty="0">
              <a:ea typeface="Calibri"/>
              <a:cs typeface="Times New Roman"/>
            </a:endParaRPr>
          </a:p>
          <a:p>
            <a:pPr lvl="0" algn="just">
              <a:spcAft>
                <a:spcPts val="100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Можно замолчать первому (нейтрально).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Можно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не бояться извиниться и признать свою неправоту, если чувствуешь, что так и есть. Можно ничего не доказывать.</a:t>
            </a:r>
            <a:endParaRPr lang="ru-RU" sz="18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1EAF-3A43-4E1F-B7F2-BB00A73073C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14587</TotalTime>
  <Words>340</Words>
  <Application>Microsoft Office PowerPoint</Application>
  <PresentationFormat>Лист A4 (210x297 мм)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Преодоление конфликтных ситуаций в студенческой группе</vt:lpstr>
      <vt:lpstr>«Каждую минуту, когда вы злитесь на кого-то,  вы теряете 60 секунд счастья, которое вы никогда не вернете…» Вилл Роджерс </vt:lpstr>
      <vt:lpstr>Презентация PowerPoint</vt:lpstr>
      <vt:lpstr>Презентация PowerPoint</vt:lpstr>
      <vt:lpstr>Презентация PowerPoint</vt:lpstr>
      <vt:lpstr>Различные тактики поведения в конфликтных ситуациях</vt:lpstr>
      <vt:lpstr>Действия куратора при разрешении конфликтов</vt:lpstr>
      <vt:lpstr> Правила поведения в конфликте </vt:lpstr>
      <vt:lpstr>Советы как правильно вести себя в конфликте: </vt:lpstr>
      <vt:lpstr>Спасибо за внимание!</vt:lpstr>
    </vt:vector>
  </TitlesOfParts>
  <Company>GrSU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научных тем,  выполняемых структурными подразделениями</dc:title>
  <dc:creator>A228-2</dc:creator>
  <cp:lastModifiedBy>СЕЧКО ИРИНА СТАНИСЛАВОВНА</cp:lastModifiedBy>
  <cp:revision>967</cp:revision>
  <cp:lastPrinted>2020-03-09T11:05:45Z</cp:lastPrinted>
  <dcterms:created xsi:type="dcterms:W3CDTF">2002-01-28T16:24:37Z</dcterms:created>
  <dcterms:modified xsi:type="dcterms:W3CDTF">2022-01-11T04:56:19Z</dcterms:modified>
</cp:coreProperties>
</file>