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410" r:id="rId2"/>
    <p:sldId id="451" r:id="rId3"/>
    <p:sldId id="452" r:id="rId4"/>
    <p:sldId id="454" r:id="rId5"/>
    <p:sldId id="453" r:id="rId6"/>
    <p:sldId id="435" r:id="rId7"/>
    <p:sldId id="438" r:id="rId8"/>
    <p:sldId id="456" r:id="rId9"/>
    <p:sldId id="457" r:id="rId10"/>
    <p:sldId id="440" r:id="rId11"/>
    <p:sldId id="444" r:id="rId12"/>
    <p:sldId id="445" r:id="rId13"/>
    <p:sldId id="446" r:id="rId14"/>
    <p:sldId id="447" r:id="rId15"/>
    <p:sldId id="44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5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  <p:embeddedFont>
      <p:font typeface="Roboto Condensed Light" panose="020B0604020202020204" charset="0"/>
      <p:regular r:id="rId38"/>
      <p:bold r:id="rId39"/>
      <p:italic r:id="rId40"/>
      <p:boldItalic r:id="rId41"/>
    </p:embeddedFont>
    <p:embeddedFont>
      <p:font typeface="Arvo" panose="020B0604020202020204" charset="0"/>
      <p:regular r:id="rId42"/>
      <p:bold r:id="rId43"/>
      <p:italic r:id="rId44"/>
      <p:boldItalic r:id="rId45"/>
    </p:embeddedFont>
    <p:embeddedFont>
      <p:font typeface="Ravie" panose="04040805050809020602" pitchFamily="82" charset="0"/>
      <p:regular r:id="rId46"/>
    </p:embeddedFont>
    <p:embeddedFont>
      <p:font typeface="SimSun" panose="02010600030101010101" pitchFamily="2" charset="-122"/>
      <p:regular r:id="rId47"/>
    </p:embeddedFont>
    <p:embeddedFont>
      <p:font typeface="Arial Black" panose="020B0A04020102020204" pitchFamily="34" charset="0"/>
      <p:bold r:id="rId48"/>
    </p:embeddedFont>
    <p:embeddedFont>
      <p:font typeface="Roboto Condense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F8DE18"/>
    <a:srgbClr val="006C31"/>
    <a:srgbClr val="0000CC"/>
    <a:srgbClr val="000000"/>
    <a:srgbClr val="CF0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C11EEE-2DEC-406A-B1C0-88FAE8D59A70}">
  <a:tblStyle styleId="{25C11EEE-2DEC-406A-B1C0-88FAE8D59A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600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30"/>
      <c:rotY val="1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92407467261441E-2"/>
          <c:y val="0.20910802165354317"/>
          <c:w val="0.83777383578695341"/>
          <c:h val="0.72524926181102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18-480F-B98A-F1DBC3F4799D}"/>
              </c:ext>
            </c:extLst>
          </c:dPt>
          <c:dLbls>
            <c:dLbl>
              <c:idx val="0"/>
              <c:layout>
                <c:manualLayout>
                  <c:x val="-9.1149361906118045E-4"/>
                  <c:y val="0.103218996062992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18-480F-B98A-F1DBC3F4799D}"/>
                </c:ext>
              </c:extLst>
            </c:dLbl>
            <c:dLbl>
              <c:idx val="1"/>
              <c:layout>
                <c:manualLayout>
                  <c:x val="0.11143920901992549"/>
                  <c:y val="7.81345964566929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8-480F-B98A-F1DBC3F4799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18-480F-B98A-F1DBC3F47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 i="0"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 перехода</c:v>
                </c:pt>
                <c:pt idx="1">
                  <c:v>на переходе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18-480F-B98A-F1DBC3F479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4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4000" baseline="0"/>
            </a:pPr>
            <a:endParaRPr lang="ru-RU"/>
          </a:p>
        </c:txPr>
      </c:legendEntry>
      <c:layout>
        <c:manualLayout>
          <c:xMode val="edge"/>
          <c:yMode val="edge"/>
          <c:x val="5.0633162315969762E-4"/>
          <c:y val="1.7626476377952779E-2"/>
          <c:w val="0.99949366837684028"/>
          <c:h val="0.22724704724409486"/>
        </c:manualLayout>
      </c:layout>
      <c:overlay val="0"/>
      <c:txPr>
        <a:bodyPr/>
        <a:lstStyle/>
        <a:p>
          <a:pPr>
            <a:defRPr sz="3000"/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7FE56-E01B-46B0-9888-66880609CE5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36A130-AAE6-48DA-A4B2-818CE9C29881}">
      <dgm:prSet phldrT="[Текст]" custT="1"/>
      <dgm:spPr/>
      <dgm:t>
        <a:bodyPr/>
        <a:lstStyle/>
        <a:p>
          <a:pPr algn="ctr">
            <a:lnSpc>
              <a:spcPts val="2000"/>
            </a:lnSpc>
          </a:pPr>
          <a:r>
            <a:rPr lang="ru-RU" sz="2500" dirty="0">
              <a:solidFill>
                <a:srgbClr val="0000CC"/>
              </a:solidFill>
            </a:rPr>
            <a:t>В </a:t>
          </a:r>
          <a:r>
            <a:rPr lang="ru-RU" sz="2500" b="1" dirty="0">
              <a:solidFill>
                <a:srgbClr val="0000CC"/>
              </a:solidFill>
            </a:rPr>
            <a:t>Гродненской области</a:t>
          </a:r>
          <a:r>
            <a:rPr lang="ru-RU" sz="2500" dirty="0">
              <a:solidFill>
                <a:srgbClr val="0000CC"/>
              </a:solidFill>
            </a:rPr>
            <a:t>, самой маленькой по площади и почти самой маленькой по количеству населения, самый высокий уровень автомобилизации на 1000 жителей</a:t>
          </a:r>
          <a:endParaRPr lang="ru-RU" sz="2500" b="1" dirty="0">
            <a:solidFill>
              <a:srgbClr val="0000CC"/>
            </a:solidFill>
            <a:latin typeface="Arial Black" pitchFamily="34" charset="0"/>
          </a:endParaRPr>
        </a:p>
      </dgm:t>
    </dgm:pt>
    <dgm:pt modelId="{586728B0-090F-4FF2-93B5-29C7C7D41755}" type="parTrans" cxnId="{E12A0FCC-1E80-4AA5-B792-C52E6D112275}">
      <dgm:prSet/>
      <dgm:spPr/>
      <dgm:t>
        <a:bodyPr/>
        <a:lstStyle/>
        <a:p>
          <a:endParaRPr lang="ru-RU"/>
        </a:p>
      </dgm:t>
    </dgm:pt>
    <dgm:pt modelId="{C08CD782-34E4-4946-BFB4-377B7DFF37A4}" type="sibTrans" cxnId="{E12A0FCC-1E80-4AA5-B792-C52E6D112275}">
      <dgm:prSet/>
      <dgm:spPr/>
      <dgm:t>
        <a:bodyPr/>
        <a:lstStyle/>
        <a:p>
          <a:endParaRPr lang="ru-RU"/>
        </a:p>
      </dgm:t>
    </dgm:pt>
    <dgm:pt modelId="{B8A30282-AF91-482E-A8FA-1D9E38AC5DB8}" type="pres">
      <dgm:prSet presAssocID="{0DF7FE56-E01B-46B0-9888-66880609CE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2716A-863E-4903-B641-4EDB23718F06}" type="pres">
      <dgm:prSet presAssocID="{3136A130-AAE6-48DA-A4B2-818CE9C29881}" presName="parentLin" presStyleCnt="0"/>
      <dgm:spPr/>
    </dgm:pt>
    <dgm:pt modelId="{D8359272-9085-4452-83EA-6D12B5E16764}" type="pres">
      <dgm:prSet presAssocID="{3136A130-AAE6-48DA-A4B2-818CE9C2988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AA220CF-00D0-466D-ABB8-4224EF9732D9}" type="pres">
      <dgm:prSet presAssocID="{3136A130-AAE6-48DA-A4B2-818CE9C29881}" presName="parentText" presStyleLbl="node1" presStyleIdx="0" presStyleCnt="1" custScaleX="139209" custScaleY="75708" custLinFactNeighborX="-43577" custLinFactNeighborY="67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64133-B6CD-475C-89E1-71740617DEB1}" type="pres">
      <dgm:prSet presAssocID="{3136A130-AAE6-48DA-A4B2-818CE9C29881}" presName="negativeSpace" presStyleCnt="0"/>
      <dgm:spPr/>
    </dgm:pt>
    <dgm:pt modelId="{F31413CF-12A5-4A64-AD80-4EF65EB11E34}" type="pres">
      <dgm:prSet presAssocID="{3136A130-AAE6-48DA-A4B2-818CE9C29881}" presName="childText" presStyleLbl="conFgAcc1" presStyleIdx="0" presStyleCnt="1" custScaleY="77708" custLinFactY="1369" custLinFactNeighborX="917" custLinFactNeighborY="100000">
        <dgm:presLayoutVars>
          <dgm:bulletEnabled val="1"/>
        </dgm:presLayoutVars>
      </dgm:prSet>
      <dgm:spPr/>
    </dgm:pt>
  </dgm:ptLst>
  <dgm:cxnLst>
    <dgm:cxn modelId="{6B88865F-E77A-4C84-B0E3-E68ED10989D7}" type="presOf" srcId="{3136A130-AAE6-48DA-A4B2-818CE9C29881}" destId="{D8359272-9085-4452-83EA-6D12B5E16764}" srcOrd="0" destOrd="0" presId="urn:microsoft.com/office/officeart/2005/8/layout/list1"/>
    <dgm:cxn modelId="{79A5C2C4-FEEC-4F1D-9456-16F4907E244A}" type="presOf" srcId="{3136A130-AAE6-48DA-A4B2-818CE9C29881}" destId="{1AA220CF-00D0-466D-ABB8-4224EF9732D9}" srcOrd="1" destOrd="0" presId="urn:microsoft.com/office/officeart/2005/8/layout/list1"/>
    <dgm:cxn modelId="{3906FE12-4F61-4D8B-9B85-B93E44D3D6F3}" type="presOf" srcId="{0DF7FE56-E01B-46B0-9888-66880609CE58}" destId="{B8A30282-AF91-482E-A8FA-1D9E38AC5DB8}" srcOrd="0" destOrd="0" presId="urn:microsoft.com/office/officeart/2005/8/layout/list1"/>
    <dgm:cxn modelId="{E12A0FCC-1E80-4AA5-B792-C52E6D112275}" srcId="{0DF7FE56-E01B-46B0-9888-66880609CE58}" destId="{3136A130-AAE6-48DA-A4B2-818CE9C29881}" srcOrd="0" destOrd="0" parTransId="{586728B0-090F-4FF2-93B5-29C7C7D41755}" sibTransId="{C08CD782-34E4-4946-BFB4-377B7DFF37A4}"/>
    <dgm:cxn modelId="{A516ED74-F4D4-44E4-892A-3292D7AB5AAB}" type="presParOf" srcId="{B8A30282-AF91-482E-A8FA-1D9E38AC5DB8}" destId="{2012716A-863E-4903-B641-4EDB23718F06}" srcOrd="0" destOrd="0" presId="urn:microsoft.com/office/officeart/2005/8/layout/list1"/>
    <dgm:cxn modelId="{DDD8691A-11A6-4826-925C-290E5BBDC149}" type="presParOf" srcId="{2012716A-863E-4903-B641-4EDB23718F06}" destId="{D8359272-9085-4452-83EA-6D12B5E16764}" srcOrd="0" destOrd="0" presId="urn:microsoft.com/office/officeart/2005/8/layout/list1"/>
    <dgm:cxn modelId="{C48E63EA-7358-4601-A93A-A20BE99B1273}" type="presParOf" srcId="{2012716A-863E-4903-B641-4EDB23718F06}" destId="{1AA220CF-00D0-466D-ABB8-4224EF9732D9}" srcOrd="1" destOrd="0" presId="urn:microsoft.com/office/officeart/2005/8/layout/list1"/>
    <dgm:cxn modelId="{88F3B2AD-7E46-4191-B7D6-1F554534E94E}" type="presParOf" srcId="{B8A30282-AF91-482E-A8FA-1D9E38AC5DB8}" destId="{BB464133-B6CD-475C-89E1-71740617DEB1}" srcOrd="1" destOrd="0" presId="urn:microsoft.com/office/officeart/2005/8/layout/list1"/>
    <dgm:cxn modelId="{E5556E38-0D64-4FEC-BEDD-9743BEE3D5A9}" type="presParOf" srcId="{B8A30282-AF91-482E-A8FA-1D9E38AC5DB8}" destId="{F31413CF-12A5-4A64-AD80-4EF65EB11E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7FE56-E01B-46B0-9888-66880609CE5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136A130-AAE6-48DA-A4B2-818CE9C29881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ru-RU" sz="2000" b="1" dirty="0">
              <a:latin typeface="Arial Black" pitchFamily="34" charset="0"/>
            </a:rPr>
            <a:t>При вынужденной остановке на проезжей части водитель должен </a:t>
          </a:r>
          <a:r>
            <a:rPr lang="ru-RU" sz="2200" b="1" u="sng" dirty="0">
              <a:solidFill>
                <a:srgbClr val="00B050"/>
              </a:solidFill>
              <a:latin typeface="Arial Black" pitchFamily="34" charset="0"/>
            </a:rPr>
            <a:t>НОСИТЬ ОДЕЖДУ повышенной видимости СО </a:t>
          </a:r>
          <a:r>
            <a:rPr lang="ru-RU" sz="1700" b="1" u="sng" dirty="0">
              <a:solidFill>
                <a:srgbClr val="00B050"/>
              </a:solidFill>
              <a:latin typeface="Arial Black" pitchFamily="34" charset="0"/>
            </a:rPr>
            <a:t>СВЕТОВОЗВРАЩАЮЩИМИ</a:t>
          </a:r>
          <a:r>
            <a:rPr lang="ru-RU" sz="2200" b="1" u="sng" dirty="0">
              <a:solidFill>
                <a:srgbClr val="00B050"/>
              </a:solidFill>
              <a:latin typeface="Arial Black" pitchFamily="34" charset="0"/>
            </a:rPr>
            <a:t> ЭЛЕМЕНТАМИ</a:t>
          </a:r>
        </a:p>
        <a:p>
          <a:pPr>
            <a:lnSpc>
              <a:spcPts val="2000"/>
            </a:lnSpc>
          </a:pPr>
          <a:r>
            <a:rPr lang="ru-RU" sz="2200" b="1" u="sng" dirty="0">
              <a:solidFill>
                <a:srgbClr val="002060"/>
              </a:solidFill>
              <a:latin typeface="Arial Black" pitchFamily="34" charset="0"/>
            </a:rPr>
            <a:t>п. 141 ПДД</a:t>
          </a:r>
          <a:endParaRPr lang="ru-RU" sz="22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586728B0-090F-4FF2-93B5-29C7C7D41755}" type="parTrans" cxnId="{E12A0FCC-1E80-4AA5-B792-C52E6D112275}">
      <dgm:prSet/>
      <dgm:spPr/>
      <dgm:t>
        <a:bodyPr/>
        <a:lstStyle/>
        <a:p>
          <a:endParaRPr lang="ru-RU"/>
        </a:p>
      </dgm:t>
    </dgm:pt>
    <dgm:pt modelId="{C08CD782-34E4-4946-BFB4-377B7DFF37A4}" type="sibTrans" cxnId="{E12A0FCC-1E80-4AA5-B792-C52E6D112275}">
      <dgm:prSet/>
      <dgm:spPr/>
      <dgm:t>
        <a:bodyPr/>
        <a:lstStyle/>
        <a:p>
          <a:endParaRPr lang="ru-RU"/>
        </a:p>
      </dgm:t>
    </dgm:pt>
    <dgm:pt modelId="{B8A30282-AF91-482E-A8FA-1D9E38AC5DB8}" type="pres">
      <dgm:prSet presAssocID="{0DF7FE56-E01B-46B0-9888-66880609CE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2716A-863E-4903-B641-4EDB23718F06}" type="pres">
      <dgm:prSet presAssocID="{3136A130-AAE6-48DA-A4B2-818CE9C29881}" presName="parentLin" presStyleCnt="0"/>
      <dgm:spPr/>
    </dgm:pt>
    <dgm:pt modelId="{D8359272-9085-4452-83EA-6D12B5E16764}" type="pres">
      <dgm:prSet presAssocID="{3136A130-AAE6-48DA-A4B2-818CE9C2988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AA220CF-00D0-466D-ABB8-4224EF9732D9}" type="pres">
      <dgm:prSet presAssocID="{3136A130-AAE6-48DA-A4B2-818CE9C29881}" presName="parentText" presStyleLbl="node1" presStyleIdx="0" presStyleCnt="1" custScaleX="71259" custScaleY="161081" custLinFactX="60038" custLinFactNeighborX="100000" custLinFactNeighborY="12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64133-B6CD-475C-89E1-71740617DEB1}" type="pres">
      <dgm:prSet presAssocID="{3136A130-AAE6-48DA-A4B2-818CE9C29881}" presName="negativeSpace" presStyleCnt="0"/>
      <dgm:spPr/>
    </dgm:pt>
    <dgm:pt modelId="{F31413CF-12A5-4A64-AD80-4EF65EB11E34}" type="pres">
      <dgm:prSet presAssocID="{3136A130-AAE6-48DA-A4B2-818CE9C2988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BEB915-93B3-423B-931B-58662339BF9F}" type="presOf" srcId="{3136A130-AAE6-48DA-A4B2-818CE9C29881}" destId="{1AA220CF-00D0-466D-ABB8-4224EF9732D9}" srcOrd="1" destOrd="0" presId="urn:microsoft.com/office/officeart/2005/8/layout/list1"/>
    <dgm:cxn modelId="{C09AE542-D8C4-4F3D-B229-0F7BECF8DBE1}" type="presOf" srcId="{3136A130-AAE6-48DA-A4B2-818CE9C29881}" destId="{D8359272-9085-4452-83EA-6D12B5E16764}" srcOrd="0" destOrd="0" presId="urn:microsoft.com/office/officeart/2005/8/layout/list1"/>
    <dgm:cxn modelId="{6C9CA9A3-2E45-4D88-ACE8-D25942ABF22C}" type="presOf" srcId="{0DF7FE56-E01B-46B0-9888-66880609CE58}" destId="{B8A30282-AF91-482E-A8FA-1D9E38AC5DB8}" srcOrd="0" destOrd="0" presId="urn:microsoft.com/office/officeart/2005/8/layout/list1"/>
    <dgm:cxn modelId="{E12A0FCC-1E80-4AA5-B792-C52E6D112275}" srcId="{0DF7FE56-E01B-46B0-9888-66880609CE58}" destId="{3136A130-AAE6-48DA-A4B2-818CE9C29881}" srcOrd="0" destOrd="0" parTransId="{586728B0-090F-4FF2-93B5-29C7C7D41755}" sibTransId="{C08CD782-34E4-4946-BFB4-377B7DFF37A4}"/>
    <dgm:cxn modelId="{493F63D2-01F4-4867-91BF-CE74D01E0427}" type="presParOf" srcId="{B8A30282-AF91-482E-A8FA-1D9E38AC5DB8}" destId="{2012716A-863E-4903-B641-4EDB23718F06}" srcOrd="0" destOrd="0" presId="urn:microsoft.com/office/officeart/2005/8/layout/list1"/>
    <dgm:cxn modelId="{73F5DEB2-986C-4D3B-8F53-6D9C2AD0910B}" type="presParOf" srcId="{2012716A-863E-4903-B641-4EDB23718F06}" destId="{D8359272-9085-4452-83EA-6D12B5E16764}" srcOrd="0" destOrd="0" presId="urn:microsoft.com/office/officeart/2005/8/layout/list1"/>
    <dgm:cxn modelId="{53E7B600-0FD8-4D69-9329-7B3C75B068A8}" type="presParOf" srcId="{2012716A-863E-4903-B641-4EDB23718F06}" destId="{1AA220CF-00D0-466D-ABB8-4224EF9732D9}" srcOrd="1" destOrd="0" presId="urn:microsoft.com/office/officeart/2005/8/layout/list1"/>
    <dgm:cxn modelId="{9289ED69-5722-49C4-B54C-E02BE4A82C12}" type="presParOf" srcId="{B8A30282-AF91-482E-A8FA-1D9E38AC5DB8}" destId="{BB464133-B6CD-475C-89E1-71740617DEB1}" srcOrd="1" destOrd="0" presId="urn:microsoft.com/office/officeart/2005/8/layout/list1"/>
    <dgm:cxn modelId="{77F74637-0BF5-4F8C-B37D-EE5F05174922}" type="presParOf" srcId="{B8A30282-AF91-482E-A8FA-1D9E38AC5DB8}" destId="{F31413CF-12A5-4A64-AD80-4EF65EB11E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13CF-12A5-4A64-AD80-4EF65EB11E34}">
      <dsp:nvSpPr>
        <dsp:cNvPr id="0" name=""/>
        <dsp:cNvSpPr/>
      </dsp:nvSpPr>
      <dsp:spPr>
        <a:xfrm>
          <a:off x="0" y="2419133"/>
          <a:ext cx="7848872" cy="12532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220CF-00D0-466D-ABB8-4224EF9732D9}">
      <dsp:nvSpPr>
        <dsp:cNvPr id="0" name=""/>
        <dsp:cNvSpPr/>
      </dsp:nvSpPr>
      <dsp:spPr>
        <a:xfrm>
          <a:off x="216022" y="2242071"/>
          <a:ext cx="7461705" cy="14303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11125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rgbClr val="0000CC"/>
              </a:solidFill>
            </a:rPr>
            <a:t>В </a:t>
          </a:r>
          <a:r>
            <a:rPr lang="ru-RU" sz="2500" b="1" kern="1200" dirty="0">
              <a:solidFill>
                <a:srgbClr val="0000CC"/>
              </a:solidFill>
            </a:rPr>
            <a:t>Гродненской области</a:t>
          </a:r>
          <a:r>
            <a:rPr lang="ru-RU" sz="2500" kern="1200" dirty="0">
              <a:solidFill>
                <a:srgbClr val="0000CC"/>
              </a:solidFill>
            </a:rPr>
            <a:t>, самой маленькой по площади и почти самой маленькой по количеству населения, самый высокий уровень автомобилизации на 1000 жителей</a:t>
          </a:r>
          <a:endParaRPr lang="ru-RU" sz="2500" b="1" kern="1200" dirty="0">
            <a:solidFill>
              <a:srgbClr val="0000CC"/>
            </a:solidFill>
            <a:latin typeface="Arial Black" pitchFamily="34" charset="0"/>
          </a:endParaRPr>
        </a:p>
      </dsp:txBody>
      <dsp:txXfrm>
        <a:off x="285845" y="2311894"/>
        <a:ext cx="7322059" cy="1290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13CF-12A5-4A64-AD80-4EF65EB11E34}">
      <dsp:nvSpPr>
        <dsp:cNvPr id="0" name=""/>
        <dsp:cNvSpPr/>
      </dsp:nvSpPr>
      <dsp:spPr>
        <a:xfrm>
          <a:off x="0" y="2075324"/>
          <a:ext cx="8352928" cy="1587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220CF-00D0-466D-ABB8-4224EF9732D9}">
      <dsp:nvSpPr>
        <dsp:cNvPr id="0" name=""/>
        <dsp:cNvSpPr/>
      </dsp:nvSpPr>
      <dsp:spPr>
        <a:xfrm>
          <a:off x="4186378" y="241340"/>
          <a:ext cx="4166549" cy="299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Black" pitchFamily="34" charset="0"/>
            </a:rPr>
            <a:t>При вынужденной остановке на проезжей части водитель должен </a:t>
          </a:r>
          <a:r>
            <a:rPr lang="ru-RU" sz="2200" b="1" u="sng" kern="1200" dirty="0">
              <a:solidFill>
                <a:srgbClr val="00B050"/>
              </a:solidFill>
              <a:latin typeface="Arial Black" pitchFamily="34" charset="0"/>
            </a:rPr>
            <a:t>НОСИТЬ ОДЕЖДУ повышенной видимости СО </a:t>
          </a:r>
          <a:r>
            <a:rPr lang="ru-RU" sz="1700" b="1" u="sng" kern="1200" dirty="0">
              <a:solidFill>
                <a:srgbClr val="00B050"/>
              </a:solidFill>
              <a:latin typeface="Arial Black" pitchFamily="34" charset="0"/>
            </a:rPr>
            <a:t>СВЕТОВОЗВРАЩАЮЩИМИ</a:t>
          </a:r>
          <a:r>
            <a:rPr lang="ru-RU" sz="2200" b="1" u="sng" kern="1200" dirty="0">
              <a:solidFill>
                <a:srgbClr val="00B050"/>
              </a:solidFill>
              <a:latin typeface="Arial Black" pitchFamily="34" charset="0"/>
            </a:rPr>
            <a:t> ЭЛЕМЕНТАМИ</a:t>
          </a:r>
        </a:p>
        <a:p>
          <a:pPr lvl="0" algn="l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>
              <a:solidFill>
                <a:srgbClr val="002060"/>
              </a:solidFill>
              <a:latin typeface="Arial Black" pitchFamily="34" charset="0"/>
            </a:rPr>
            <a:t>п. 141 ПДД</a:t>
          </a:r>
          <a:endParaRPr lang="ru-RU" sz="2200" b="1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332617" y="387579"/>
        <a:ext cx="3874071" cy="270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747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/>
          <a:lstStyle/>
          <a:p>
            <a:fld id="{ED793763-33ED-44B9-A506-59EE3B88CB7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0E8D-9DFB-42AC-8E96-D384FC58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66F0BC-DDFA-4880-A40A-102DA6F6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7295D5-B711-4387-B509-439FC8A5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EC6DB3-CC8E-4AC3-9472-8970EFA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0DFB0E4-2FA0-45AF-A17A-592822B0BD1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E3F4EC-54C1-4A05-9F19-5D969A26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1523E6-4FDB-41D7-BCA0-75252366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0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0" y="987574"/>
            <a:ext cx="6300192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/>
              <a:t>Лекция на тему</a:t>
            </a:r>
            <a:r>
              <a:rPr lang="en-US" sz="4600" dirty="0"/>
              <a:t>   </a:t>
            </a:r>
            <a:r>
              <a:rPr lang="ru-RU" sz="4600" dirty="0"/>
              <a:t> «Профилактика дорожно-транспортных происшествий» </a:t>
            </a:r>
            <a:endParaRPr sz="4600" dirty="0">
              <a:solidFill>
                <a:schemeClr val="tx2"/>
              </a:solidFill>
              <a:latin typeface="Ravie" pitchFamily="82" charset="0"/>
            </a:endParaRPr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3131840" y="3579862"/>
            <a:ext cx="5904656" cy="16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Google Shape;184;p11"/>
          <p:cNvSpPr txBox="1">
            <a:spLocks/>
          </p:cNvSpPr>
          <p:nvPr/>
        </p:nvSpPr>
        <p:spPr>
          <a:xfrm>
            <a:off x="6263680" y="3867894"/>
            <a:ext cx="2880320" cy="108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r>
              <a:rPr lang="ru-RU" sz="2400" dirty="0">
                <a:solidFill>
                  <a:schemeClr val="tx1"/>
                </a:solidFill>
              </a:rPr>
              <a:t>14.03.2023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411510"/>
            <a:ext cx="738178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Изменения для водителей</a:t>
            </a:r>
            <a:endParaRPr sz="25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302519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23" name="Схема 22"/>
          <p:cNvGraphicFramePr/>
          <p:nvPr/>
        </p:nvGraphicFramePr>
        <p:xfrm>
          <a:off x="467544" y="1131590"/>
          <a:ext cx="83529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cidik.GAI\Desktop\Новая папка\svetootr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1707654"/>
            <a:ext cx="4323182" cy="2880320"/>
          </a:xfrm>
          <a:prstGeom prst="rect">
            <a:avLst/>
          </a:prstGeom>
          <a:noFill/>
        </p:spPr>
      </p:pic>
      <p:pic>
        <p:nvPicPr>
          <p:cNvPr id="20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41FCAA4A-2A56-498E-88ED-57AF1C50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07504" y="0"/>
            <a:ext cx="8928992" cy="40119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Введено понятие:</a:t>
            </a:r>
            <a:b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«СРЕДСТВО ПЕРСОНАЛЬНОЙ МОБИЛЬНОСТИ» (СПМ) </a:t>
            </a:r>
            <a: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По сути они 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приравнены к пешеходам</a:t>
            </a: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 На СПМ должны быть исправные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тормоза и рулевое управление</a:t>
            </a: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 В темное время суток на СПМ-овце должен быть надет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фликер</a:t>
            </a: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, на СПМ -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включен фонарь</a:t>
            </a: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Шлем</a:t>
            </a:r>
            <a:r>
              <a:rPr lang="ru-RU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 - только рекомендация.</a:t>
            </a:r>
            <a: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>
                <a:latin typeface="Palatino Linotype" pitchFamily="18" charset="0"/>
              </a:rPr>
              <a:t>На СПМ следует  ехать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</a:rPr>
              <a:t>по велодорожке</a:t>
            </a:r>
            <a:r>
              <a:rPr lang="ru-RU" sz="1800" dirty="0">
                <a:solidFill>
                  <a:srgbClr val="FFFF00"/>
                </a:solidFill>
                <a:latin typeface="Palatino Linotype" pitchFamily="18" charset="0"/>
              </a:rPr>
              <a:t>, </a:t>
            </a:r>
            <a:r>
              <a:rPr lang="ru-RU" sz="1800" dirty="0">
                <a:latin typeface="Palatino Linotype" pitchFamily="18" charset="0"/>
              </a:rPr>
              <a:t>а при ее отсутствии - по тротуару, пешеходной дорожке либо обочине  «не создавая препятствий для пешеходов»,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</a:rPr>
              <a:t>со скоростью не более 25 км/ч</a:t>
            </a:r>
            <a:r>
              <a:rPr lang="ru-RU" sz="1800" dirty="0">
                <a:solidFill>
                  <a:srgbClr val="FFFF00"/>
                </a:solidFill>
                <a:latin typeface="Palatino Linotype" pitchFamily="18" charset="0"/>
              </a:rPr>
              <a:t>. </a:t>
            </a:r>
            <a:r>
              <a:rPr lang="ru-RU" sz="1800" dirty="0">
                <a:latin typeface="Palatino Linotype" pitchFamily="18" charset="0"/>
              </a:rPr>
              <a:t>Обязательное требование -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</a:rPr>
              <a:t>в трезвом виде</a:t>
            </a:r>
            <a:r>
              <a:rPr lang="ru-RU" sz="1800" dirty="0">
                <a:solidFill>
                  <a:srgbClr val="FFFF00"/>
                </a:solidFill>
                <a:latin typeface="Palatino Linotype" pitchFamily="18" charset="0"/>
              </a:rPr>
              <a:t>. </a:t>
            </a:r>
            <a:r>
              <a:rPr lang="ru-RU" sz="1800" dirty="0">
                <a:latin typeface="Palatino Linotype" pitchFamily="18" charset="0"/>
              </a:rPr>
              <a:t>Возрастное ограничение - </a:t>
            </a:r>
            <a:r>
              <a:rPr lang="ru-RU" sz="1800" u="sng" dirty="0">
                <a:solidFill>
                  <a:srgbClr val="FFFF00"/>
                </a:solidFill>
                <a:latin typeface="Palatino Linotype" pitchFamily="18" charset="0"/>
              </a:rPr>
              <a:t>14 лет</a:t>
            </a:r>
            <a:r>
              <a:rPr lang="ru-RU" sz="1800" dirty="0">
                <a:solidFill>
                  <a:srgbClr val="FFFF00"/>
                </a:solidFill>
                <a:latin typeface="Palatino Linotype" pitchFamily="18" charset="0"/>
              </a:rPr>
              <a:t>,</a:t>
            </a:r>
            <a:br>
              <a:rPr lang="ru-RU" sz="1800" dirty="0">
                <a:solidFill>
                  <a:srgbClr val="FFFF00"/>
                </a:solidFill>
                <a:latin typeface="Palatino Linotype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Palatino Linotype" pitchFamily="18" charset="0"/>
              </a:rPr>
              <a:t>(за исключением </a:t>
            </a:r>
            <a:r>
              <a:rPr lang="ru-RU" sz="1800" dirty="0">
                <a:latin typeface="Palatino Linotype" pitchFamily="18" charset="0"/>
              </a:rPr>
              <a:t>жилых и пешеходных зон)</a:t>
            </a:r>
            <a:br>
              <a:rPr lang="ru-RU" sz="1800" dirty="0">
                <a:latin typeface="Palatino Linotype" pitchFamily="18" charset="0"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" name="Google Shape;111;p15"/>
          <p:cNvSpPr txBox="1">
            <a:spLocks/>
          </p:cNvSpPr>
          <p:nvPr/>
        </p:nvSpPr>
        <p:spPr>
          <a:xfrm>
            <a:off x="107504" y="4063380"/>
            <a:ext cx="619268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l"/>
            <a:r>
              <a:rPr lang="ru-RU" sz="2200" dirty="0">
                <a:solidFill>
                  <a:schemeClr val="tx1"/>
                </a:solidFill>
              </a:rPr>
              <a:t>Передвижение на ЭЛЕКТРОСАМОКАТАХ, ГИРОСКУТЕРАХ, МОНОКОЛЕСАХ, СИГВЯХ</a:t>
            </a:r>
          </a:p>
        </p:txBody>
      </p:sp>
      <p:sp>
        <p:nvSpPr>
          <p:cNvPr id="19" name="Стрелка вниз 18"/>
          <p:cNvSpPr/>
          <p:nvPr/>
        </p:nvSpPr>
        <p:spPr>
          <a:xfrm rot="18960184">
            <a:off x="7843726" y="426992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729307">
            <a:off x="1032550" y="1722337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928f5260c5ab4ebcd4efcb1bd2d8b39.jpg"/>
          <p:cNvPicPr>
            <a:picLocks noChangeAspect="1"/>
          </p:cNvPicPr>
          <p:nvPr/>
        </p:nvPicPr>
        <p:blipFill>
          <a:blip r:embed="rId3" cstate="print"/>
          <a:srcRect b="15606"/>
          <a:stretch>
            <a:fillRect/>
          </a:stretch>
        </p:blipFill>
        <p:spPr>
          <a:xfrm>
            <a:off x="6156176" y="3651870"/>
            <a:ext cx="2592288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15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Для велосипедистов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AutoShape 11"/>
          <p:cNvSpPr>
            <a:spLocks noChangeArrowheads="1"/>
          </p:cNvSpPr>
          <p:nvPr/>
        </p:nvSpPr>
        <p:spPr bwMode="gray">
          <a:xfrm>
            <a:off x="3995936" y="843558"/>
            <a:ext cx="4608512" cy="237626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gray">
          <a:xfrm>
            <a:off x="4355976" y="915566"/>
            <a:ext cx="417646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нельзя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ездить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 велосипедах, мотоциклах и СПМ,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 держась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обеими руками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</a:t>
            </a:r>
            <a:r>
              <a:rPr lang="ru-RU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ru-RU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руль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(исключение – подача сигнала о повороте) или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 держа ноги на педалях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(подножках).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3563888" y="3363838"/>
            <a:ext cx="4752528" cy="129614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gray">
          <a:xfrm>
            <a:off x="3491880" y="3363838"/>
            <a:ext cx="482453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 велосипедам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приравнены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вело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сипеды с электродвигателем мощностью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 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0,25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кВт и скоростью до 25 км/ч.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C:\Users\cidik.GAI\Desktop\Новая папка\reb22fw24680-riviera-24-250w-24-6-sk-rost-16-2022-chernyy-velosiped-elektricheskiy-forward-1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35646"/>
            <a:ext cx="3363838" cy="3363838"/>
          </a:xfrm>
          <a:prstGeom prst="rect">
            <a:avLst/>
          </a:prstGeom>
          <a:noFill/>
        </p:spPr>
      </p:pic>
      <p:pic>
        <p:nvPicPr>
          <p:cNvPr id="23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7B4ACF92-17CB-40C7-85F9-46A94D23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Для велосипедистов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528" y="1275606"/>
            <a:ext cx="3672408" cy="3528392"/>
            <a:chOff x="4320" y="1152"/>
            <a:chExt cx="414" cy="402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gray">
            <a:xfrm>
              <a:off x="4331" y="1162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395536" y="1347614"/>
            <a:ext cx="36004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ВЕЛОСИПЕДИСТАМ РАЗРЕШЕНО НЕ СПЕШИВАТЬС</a:t>
            </a: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 переходах, но при условии: они должны пересекать проезжую часть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 скоростью </a:t>
            </a:r>
            <a:r>
              <a:rPr lang="ru-RU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идущего ШАГОМ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пешехода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убедившись, что выезд на проезжую часть безопасен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C:\Users\cidik.GAI\Desktop\Новая папка\11675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347614"/>
            <a:ext cx="4345947" cy="3259460"/>
          </a:xfrm>
          <a:prstGeom prst="rect">
            <a:avLst/>
          </a:prstGeom>
          <a:noFill/>
        </p:spPr>
      </p:pic>
      <p:pic>
        <p:nvPicPr>
          <p:cNvPr id="24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8193D868-9606-4FDF-97E2-A4895C00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Для велосипедистов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AutoShape 11"/>
          <p:cNvSpPr>
            <a:spLocks noChangeArrowheads="1"/>
          </p:cNvSpPr>
          <p:nvPr/>
        </p:nvSpPr>
        <p:spPr bwMode="gray">
          <a:xfrm>
            <a:off x="3419872" y="915566"/>
            <a:ext cx="4320480" cy="237626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gray">
          <a:xfrm>
            <a:off x="3491880" y="987574"/>
            <a:ext cx="417646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Возить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 велосипеде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детей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до 7 лет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можно будет только в том случае, если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специальное сиденье фиксирует (предохраняет) ноги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ребенка и если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ребёнке шлём.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4211960" y="3363838"/>
            <a:ext cx="4752528" cy="129614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gray">
          <a:xfrm>
            <a:off x="4067944" y="3579862"/>
            <a:ext cx="482453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Исключается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обязательная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установка зеркала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заднего вида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 велосипед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C:\Users\cidik.GAI\Desktop\Новая папка\S6ab37a8822a840789b772a3c2130ca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563638"/>
            <a:ext cx="3240359" cy="3240359"/>
          </a:xfrm>
          <a:prstGeom prst="rect">
            <a:avLst/>
          </a:prstGeom>
          <a:noFill/>
        </p:spPr>
      </p:pic>
      <p:pic>
        <p:nvPicPr>
          <p:cNvPr id="23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EB12ACED-5FF1-4C3E-AEB6-DBA93F22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Для велосипедистов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55976" y="1347614"/>
            <a:ext cx="4176464" cy="3384376"/>
            <a:chOff x="4320" y="1152"/>
            <a:chExt cx="414" cy="402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gray">
            <a:xfrm>
              <a:off x="4331" y="1162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4572000" y="1335995"/>
            <a:ext cx="3888432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Закреплена </a:t>
            </a:r>
            <a:r>
              <a:rPr lang="ru-RU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ОБЯЗАННОСТЬ ВЕЛОСИПЕДИСТОВ</a:t>
            </a:r>
            <a:r>
              <a:rPr lang="ru-RU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передвигаться вне населенных пунктов в темное время суток вне велодорожек </a:t>
            </a:r>
          </a:p>
          <a:p>
            <a:pPr algn="ctr"/>
            <a:r>
              <a:rPr lang="ru-RU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ОДЕЖДЕ ПОВЫШЕННОЙ ВИДИМОСТИ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11266" name="Picture 2" descr="C:\Users\cidik.GAI\Desktop\Новая папка\gai-rejd-zhilety-2.jpg"/>
          <p:cNvPicPr>
            <a:picLocks noChangeAspect="1" noChangeArrowheads="1"/>
          </p:cNvPicPr>
          <p:nvPr/>
        </p:nvPicPr>
        <p:blipFill>
          <a:blip r:embed="rId3"/>
          <a:srcRect l="14083" b="-770"/>
          <a:stretch>
            <a:fillRect/>
          </a:stretch>
        </p:blipFill>
        <p:spPr bwMode="auto">
          <a:xfrm>
            <a:off x="395536" y="1635646"/>
            <a:ext cx="3953639" cy="2952328"/>
          </a:xfrm>
          <a:prstGeom prst="rect">
            <a:avLst/>
          </a:prstGeom>
          <a:noFill/>
        </p:spPr>
      </p:pic>
      <p:pic>
        <p:nvPicPr>
          <p:cNvPr id="24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4B4C33B6-B6DC-433C-87C3-F9B52224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-540568" y="104369"/>
            <a:ext cx="5832648" cy="31760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>
                <a:solidFill>
                  <a:schemeClr val="bg1"/>
                </a:solidFill>
              </a:rPr>
              <a:t>Пять опасных заблуждений пешехода</a:t>
            </a:r>
            <a:endParaRPr sz="5500" dirty="0">
              <a:solidFill>
                <a:schemeClr val="bg1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6E4D1A-5659-448D-9B25-62B322641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1" r="16270"/>
          <a:stretch/>
        </p:blipFill>
        <p:spPr>
          <a:xfrm>
            <a:off x="4463355" y="0"/>
            <a:ext cx="4680520" cy="5143500"/>
          </a:xfrm>
          <a:prstGeom prst="rect">
            <a:avLst/>
          </a:prstGeom>
        </p:spPr>
      </p:pic>
      <p:sp>
        <p:nvSpPr>
          <p:cNvPr id="5" name="Google Shape;184;p11">
            <a:extLst>
              <a:ext uri="{FF2B5EF4-FFF2-40B4-BE49-F238E27FC236}">
                <a16:creationId xmlns="" xmlns:a16="http://schemas.microsoft.com/office/drawing/2014/main" id="{49DA4718-ADD7-4699-AAAC-F86D4E78CE20}"/>
              </a:ext>
            </a:extLst>
          </p:cNvPr>
          <p:cNvSpPr txBox="1">
            <a:spLocks/>
          </p:cNvSpPr>
          <p:nvPr/>
        </p:nvSpPr>
        <p:spPr>
          <a:xfrm>
            <a:off x="-972616" y="4250818"/>
            <a:ext cx="3464768" cy="7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r>
              <a:rPr lang="ru-RU" dirty="0">
                <a:solidFill>
                  <a:srgbClr val="FF9800"/>
                </a:solidFill>
              </a:rPr>
              <a:t>ЧАСТЬ </a:t>
            </a:r>
            <a:r>
              <a:rPr lang="en-US" dirty="0">
                <a:solidFill>
                  <a:srgbClr val="FF9800"/>
                </a:solidFill>
              </a:rPr>
              <a:t>2</a:t>
            </a:r>
            <a:endParaRPr lang="ru-RU" sz="5400" dirty="0">
              <a:solidFill>
                <a:srgbClr val="FF980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3568" y="771550"/>
            <a:ext cx="7772400" cy="22322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На пешеходном переходе </a:t>
            </a:r>
            <a:r>
              <a:rPr lang="ru-RU" sz="6000" dirty="0">
                <a:solidFill>
                  <a:srgbClr val="FF0000"/>
                </a:solidFill>
              </a:rPr>
              <a:t>безопасно!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4" name="Google Shape;111;p15"/>
          <p:cNvSpPr txBox="1">
            <a:spLocks/>
          </p:cNvSpPr>
          <p:nvPr/>
        </p:nvSpPr>
        <p:spPr>
          <a:xfrm>
            <a:off x="1648397" y="4063380"/>
            <a:ext cx="590465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6000" dirty="0">
                <a:solidFill>
                  <a:srgbClr val="002060"/>
                </a:solidFill>
              </a:rPr>
              <a:t>СКАЗКИ!</a:t>
            </a:r>
          </a:p>
        </p:txBody>
      </p:sp>
    </p:spTree>
    <p:extLst>
      <p:ext uri="{BB962C8B-B14F-4D97-AF65-F5344CB8AC3E}">
        <p14:creationId xmlns:p14="http://schemas.microsoft.com/office/powerpoint/2010/main" val="409997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83568" y="392575"/>
            <a:ext cx="606198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/>
              <a:t>2022 год: из 91 наезда – 48 на ПП</a:t>
            </a:r>
            <a:endParaRPr sz="30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26920158"/>
              </p:ext>
            </p:extLst>
          </p:nvPr>
        </p:nvGraphicFramePr>
        <p:xfrm>
          <a:off x="403222" y="999716"/>
          <a:ext cx="827323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35C260A5-D3D6-4182-BD9C-D9D7265F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04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79512" y="-236562"/>
            <a:ext cx="8964488" cy="3672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6000" dirty="0">
                <a:solidFill>
                  <a:schemeClr val="bg1"/>
                </a:solidFill>
              </a:rPr>
              <a:t>Зеленый сигнал – </a:t>
            </a:r>
            <a:r>
              <a:rPr lang="ru-RU" sz="6000" dirty="0"/>
              <a:t>по сторонам можно </a:t>
            </a:r>
            <a:r>
              <a:rPr lang="ru-RU" sz="6000" dirty="0">
                <a:solidFill>
                  <a:srgbClr val="FF0000"/>
                </a:solidFill>
              </a:rPr>
              <a:t>не смотреть.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4" name="Google Shape;111;p15"/>
          <p:cNvSpPr txBox="1">
            <a:spLocks/>
          </p:cNvSpPr>
          <p:nvPr/>
        </p:nvSpPr>
        <p:spPr>
          <a:xfrm>
            <a:off x="1648397" y="4063380"/>
            <a:ext cx="590465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6000" dirty="0">
                <a:solidFill>
                  <a:srgbClr val="002060"/>
                </a:solidFill>
              </a:rPr>
              <a:t>ВРАНЬЁ!</a:t>
            </a:r>
          </a:p>
        </p:txBody>
      </p:sp>
    </p:spTree>
    <p:extLst>
      <p:ext uri="{BB962C8B-B14F-4D97-AF65-F5344CB8AC3E}">
        <p14:creationId xmlns:p14="http://schemas.microsoft.com/office/powerpoint/2010/main" val="143598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6444208" y="2139702"/>
            <a:ext cx="2627784" cy="165618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Общие сведение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 descr="D:\Агитация\фото_видео\2022\Варианты календарь 2023 итог\лого свой гаи 2.jpg"/>
          <p:cNvPicPr>
            <a:picLocks noChangeAspect="1" noChangeArrowheads="1"/>
          </p:cNvPicPr>
          <p:nvPr/>
        </p:nvPicPr>
        <p:blipFill>
          <a:blip r:embed="rId3"/>
          <a:srcRect l="38212" t="31180" r="37323" b="48495"/>
          <a:stretch>
            <a:fillRect/>
          </a:stretch>
        </p:blipFill>
        <p:spPr bwMode="auto">
          <a:xfrm>
            <a:off x="7308304" y="0"/>
            <a:ext cx="1835696" cy="1203598"/>
          </a:xfrm>
          <a:prstGeom prst="rect">
            <a:avLst/>
          </a:prstGeom>
          <a:noFill/>
        </p:spPr>
      </p:pic>
      <p:pic>
        <p:nvPicPr>
          <p:cNvPr id="1028" name="Picture 4" descr="F:\map-gro.png"/>
          <p:cNvPicPr>
            <a:picLocks noChangeAspect="1" noChangeArrowheads="1"/>
          </p:cNvPicPr>
          <p:nvPr/>
        </p:nvPicPr>
        <p:blipFill>
          <a:blip r:embed="rId4"/>
          <a:srcRect t="1859" r="-152"/>
          <a:stretch>
            <a:fillRect/>
          </a:stretch>
        </p:blipFill>
        <p:spPr bwMode="auto">
          <a:xfrm>
            <a:off x="35496" y="1342008"/>
            <a:ext cx="3805076" cy="3240000"/>
          </a:xfrm>
          <a:prstGeom prst="rect">
            <a:avLst/>
          </a:prstGeom>
          <a:noFill/>
        </p:spPr>
      </p:pic>
      <p:pic>
        <p:nvPicPr>
          <p:cNvPr id="1029" name="Picture 5" descr="F:\000560_118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1419982"/>
            <a:ext cx="2709014" cy="324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9" name="Стрелка вниз 28"/>
          <p:cNvSpPr/>
          <p:nvPr/>
        </p:nvSpPr>
        <p:spPr>
          <a:xfrm rot="6059965">
            <a:off x="2559187" y="2431281"/>
            <a:ext cx="288032" cy="229834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gray">
          <a:xfrm>
            <a:off x="6228184" y="2164670"/>
            <a:ext cx="288032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lvl="0" algn="r">
              <a:lnSpc>
                <a:spcPts val="3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Население: 1 006 614</a:t>
            </a:r>
          </a:p>
          <a:p>
            <a:pPr lvl="0" algn="r">
              <a:lnSpc>
                <a:spcPts val="3000"/>
              </a:lnSpc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(5-е место из 6)</a:t>
            </a:r>
          </a:p>
          <a:p>
            <a:pPr lvl="0" algn="r">
              <a:lnSpc>
                <a:spcPts val="3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Площадь: 25, 13 тыс. 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/>
              </a:rPr>
              <a:t>²</a:t>
            </a:r>
          </a:p>
          <a:p>
            <a:pPr lvl="0" algn="r">
              <a:lnSpc>
                <a:spcPts val="3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/>
              </a:rPr>
              <a:t>(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6-е место из 6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/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\Desktop\ГрГУ 11.11.2021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6700"/>
            <a:ext cx="9036778" cy="49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4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3568" y="-92546"/>
            <a:ext cx="7772400" cy="34563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6000" dirty="0"/>
              <a:t>Если я вижу автомобиль, значит водитель </a:t>
            </a:r>
            <a:r>
              <a:rPr lang="ru-RU" sz="6000" dirty="0">
                <a:solidFill>
                  <a:srgbClr val="FF0000"/>
                </a:solidFill>
              </a:rPr>
              <a:t>видит меня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5" name="Google Shape;111;p15"/>
          <p:cNvSpPr txBox="1">
            <a:spLocks/>
          </p:cNvSpPr>
          <p:nvPr/>
        </p:nvSpPr>
        <p:spPr>
          <a:xfrm>
            <a:off x="0" y="4063380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4700" dirty="0">
                <a:solidFill>
                  <a:srgbClr val="002060"/>
                </a:solidFill>
              </a:rPr>
              <a:t>СМЕРТОНОСНОЕ ЗАБЛУЖДЕНИЕ!</a:t>
            </a:r>
          </a:p>
        </p:txBody>
      </p:sp>
    </p:spTree>
    <p:extLst>
      <p:ext uri="{BB962C8B-B14F-4D97-AF65-F5344CB8AC3E}">
        <p14:creationId xmlns:p14="http://schemas.microsoft.com/office/powerpoint/2010/main" val="164585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d\Desktop\e28ebfe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6283"/>
            <a:ext cx="4559563" cy="2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d\Desktop\factors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27862"/>
            <a:ext cx="4285404" cy="28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d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01" y="267494"/>
            <a:ext cx="45979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0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0" y="771550"/>
            <a:ext cx="9036496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6000" dirty="0"/>
              <a:t>Если остановился один водитель, то </a:t>
            </a:r>
            <a:r>
              <a:rPr lang="ru-RU" sz="6000" dirty="0">
                <a:solidFill>
                  <a:srgbClr val="FF0000"/>
                </a:solidFill>
              </a:rPr>
              <a:t>остановятся остальные!</a:t>
            </a:r>
            <a:endParaRPr sz="60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4" name="Google Shape;111;p15"/>
          <p:cNvSpPr txBox="1">
            <a:spLocks/>
          </p:cNvSpPr>
          <p:nvPr/>
        </p:nvSpPr>
        <p:spPr>
          <a:xfrm>
            <a:off x="395536" y="4063380"/>
            <a:ext cx="842493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6000" dirty="0">
                <a:solidFill>
                  <a:srgbClr val="002060"/>
                </a:solidFill>
              </a:rPr>
              <a:t>НИКАКИХ ГАРАНТИЙ!</a:t>
            </a:r>
          </a:p>
        </p:txBody>
      </p:sp>
    </p:spTree>
    <p:extLst>
      <p:ext uri="{BB962C8B-B14F-4D97-AF65-F5344CB8AC3E}">
        <p14:creationId xmlns:p14="http://schemas.microsoft.com/office/powerpoint/2010/main" val="85485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nd\Desktop\ГрГУ 11.11.202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4162"/>
            <a:ext cx="64620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nd\Desktop\ГрГУ 11.11.2021\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" y="2643758"/>
            <a:ext cx="5349276" cy="24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04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0" y="771550"/>
            <a:ext cx="9036496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2"/>
              </a:solidFill>
            </a:endParaRPr>
          </a:p>
          <a:p>
            <a:pPr lvl="0"/>
            <a:r>
              <a:rPr lang="ru-RU" sz="6000" dirty="0"/>
              <a:t>Дворовая территория – место тихое, где </a:t>
            </a:r>
            <a:r>
              <a:rPr lang="ru-RU" sz="6000" dirty="0">
                <a:solidFill>
                  <a:srgbClr val="FF0000"/>
                </a:solidFill>
              </a:rPr>
              <a:t>аварии не происходят!</a:t>
            </a: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4" name="Google Shape;111;p15"/>
          <p:cNvSpPr txBox="1">
            <a:spLocks/>
          </p:cNvSpPr>
          <p:nvPr/>
        </p:nvSpPr>
        <p:spPr>
          <a:xfrm>
            <a:off x="395536" y="4063380"/>
            <a:ext cx="842493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6000" dirty="0">
                <a:solidFill>
                  <a:srgbClr val="002060"/>
                </a:solidFill>
              </a:rPr>
              <a:t>САМООБМАН!</a:t>
            </a:r>
          </a:p>
        </p:txBody>
      </p:sp>
    </p:spTree>
    <p:extLst>
      <p:ext uri="{BB962C8B-B14F-4D97-AF65-F5344CB8AC3E}">
        <p14:creationId xmlns:p14="http://schemas.microsoft.com/office/powerpoint/2010/main" val="240219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2021-03-26_12-2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53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 ГАИ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2483" y="3129352"/>
            <a:ext cx="2179793" cy="198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Агитация\фото_видео\2022\Варианты календарь 2023 итог\лого свой гаи 1.jpg"/>
          <p:cNvPicPr>
            <a:picLocks noChangeAspect="1" noChangeArrowheads="1"/>
          </p:cNvPicPr>
          <p:nvPr/>
        </p:nvPicPr>
        <p:blipFill>
          <a:blip r:embed="rId3"/>
          <a:srcRect l="32350" t="26003" r="32922" b="27992"/>
          <a:stretch>
            <a:fillRect/>
          </a:stretch>
        </p:blipFill>
        <p:spPr bwMode="auto">
          <a:xfrm>
            <a:off x="7092280" y="0"/>
            <a:ext cx="1800200" cy="180020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179512" y="1203598"/>
            <a:ext cx="6480720" cy="3016210"/>
          </a:xfrm>
          <a:prstGeom prst="rect">
            <a:avLst/>
          </a:prstGeom>
          <a:solidFill>
            <a:srgbClr val="0A4B80">
              <a:alpha val="56863"/>
            </a:srgbClr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glow rad="330200">
              <a:schemeClr val="accent1">
                <a:alpha val="42000"/>
              </a:schemeClr>
            </a:glow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lvl="0"/>
            <a:endParaRPr lang="ru-RU" sz="3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  <a:p>
            <a:pPr lvl="0"/>
            <a:endParaRPr lang="ru-RU" sz="3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411510"/>
            <a:ext cx="738178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Уровень автомобилизации области</a:t>
            </a:r>
            <a:endParaRPr sz="25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302519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23" name="Схема 22"/>
          <p:cNvGraphicFramePr/>
          <p:nvPr/>
        </p:nvGraphicFramePr>
        <p:xfrm>
          <a:off x="611560" y="1347614"/>
          <a:ext cx="78488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23529" y="1347614"/>
          <a:ext cx="8496943" cy="2194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9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Коэффициент степени автомобилизации кол-во всех авто на 1 тыс. жит.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Число легковых автомобилей на 1 тыс. жителей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г. Минск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378,7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345,2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Минская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413,6</a:t>
                      </a: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362,6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Брестская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428,3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371,0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highlight>
                            <a:srgbClr val="FFFF00"/>
                          </a:highlight>
                        </a:rPr>
                        <a:t>Гродненская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highlight>
                            <a:srgbClr val="FFFF00"/>
                          </a:highlight>
                        </a:rPr>
                        <a:t>460,6</a:t>
                      </a: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highlight>
                            <a:srgbClr val="FFFF00"/>
                          </a:highlight>
                        </a:rPr>
                        <a:t>399,4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Витебская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395,1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347,2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Могилевская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374,4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325,4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Гомельская область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355,8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305,7</a:t>
                      </a: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/>
                        <a:t>Республика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398,3</a:t>
                      </a:r>
                      <a:endParaRPr lang="ru-RU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/>
                        <a:t>349,8</a:t>
                      </a:r>
                      <a:endParaRPr lang="ru-RU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2" name="Picture 2" descr="D:\Агитация\фото_видео\2022\Варианты календарь 2023 итог\лого свой гаи 2.jpg"/>
          <p:cNvPicPr>
            <a:picLocks noChangeAspect="1" noChangeArrowheads="1"/>
          </p:cNvPicPr>
          <p:nvPr/>
        </p:nvPicPr>
        <p:blipFill>
          <a:blip r:embed="rId8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411510"/>
            <a:ext cx="738178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Статистические данные</a:t>
            </a:r>
            <a:endParaRPr sz="25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302519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37905"/>
              </p:ext>
            </p:extLst>
          </p:nvPr>
        </p:nvGraphicFramePr>
        <p:xfrm>
          <a:off x="395535" y="1329344"/>
          <a:ext cx="8208912" cy="3718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1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4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81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26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49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02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47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9410">
                <a:tc rowSpan="2"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ДТП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Погибло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Ранено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2022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2022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2022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Брестская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Витебская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Гомельская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2D050"/>
                          </a:solidFill>
                          <a:effectLst/>
                        </a:rPr>
                        <a:t>Гродненская</a:t>
                      </a:r>
                      <a:endParaRPr lang="ru-RU" sz="1800" b="1" dirty="0">
                        <a:solidFill>
                          <a:srgbClr val="92D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351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335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55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46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384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C31"/>
                          </a:solidFill>
                          <a:effectLst/>
                        </a:rPr>
                        <a:t>362</a:t>
                      </a:r>
                      <a:endParaRPr lang="ru-RU" sz="1800" b="1" dirty="0">
                        <a:solidFill>
                          <a:srgbClr val="006C3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Минск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781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Минская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Могилевская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3369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3111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3599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" name="Picture 2" descr="D:\Агитация\фото_видео\2022\Варианты календарь 2023 итог\лого свой гаи 2.jpg"/>
          <p:cNvPicPr>
            <a:picLocks noChangeAspect="1" noChangeArrowheads="1"/>
          </p:cNvPicPr>
          <p:nvPr/>
        </p:nvPicPr>
        <p:blipFill>
          <a:blip r:embed="rId3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392575"/>
            <a:ext cx="75741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</a:rPr>
              <a:t>Общие сведение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1520" y="1275606"/>
            <a:ext cx="8352928" cy="3744416"/>
            <a:chOff x="4320" y="1152"/>
            <a:chExt cx="414" cy="402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gray">
            <a:xfrm>
              <a:off x="4331" y="1162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395536" y="1419622"/>
            <a:ext cx="7992888" cy="3570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lvl="0" algn="ctr">
              <a:lnSpc>
                <a:spcPts val="3000"/>
              </a:lnSpc>
            </a:pP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фоне регионов, не считая города Минска,</a:t>
            </a:r>
          </a:p>
          <a:p>
            <a:pPr lvl="0" algn="ctr">
              <a:lnSpc>
                <a:spcPts val="3000"/>
              </a:lnSpc>
            </a:pPr>
            <a:r>
              <a:rPr lang="ru-RU" sz="3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Гродненская область самая безопасная для дорожного движения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как в части наименьшего числа погибших в ДТП граждан, так общего количества ДТП и раненых в них людей.  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4" name="Picture 2" descr="D:\Агитация\фото_видео\2022\Варианты календарь 2023 итог\лого свой гаи 2.jpg"/>
          <p:cNvPicPr>
            <a:picLocks noChangeAspect="1" noChangeArrowheads="1"/>
          </p:cNvPicPr>
          <p:nvPr/>
        </p:nvPicPr>
        <p:blipFill>
          <a:blip r:embed="rId3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79512" y="1090750"/>
            <a:ext cx="576064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Изменения в Правилах дорожного движения</a:t>
            </a:r>
            <a:endParaRPr sz="5400" dirty="0">
              <a:solidFill>
                <a:schemeClr val="tx2"/>
              </a:solidFill>
              <a:latin typeface="Ravie" pitchFamily="82" charset="0"/>
            </a:endParaRPr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3131840" y="3579862"/>
            <a:ext cx="5904656" cy="16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Google Shape;184;p11">
            <a:extLst>
              <a:ext uri="{FF2B5EF4-FFF2-40B4-BE49-F238E27FC236}">
                <a16:creationId xmlns="" xmlns:a16="http://schemas.microsoft.com/office/drawing/2014/main" id="{AF6C6447-7A27-4D7D-977E-859EF80098F7}"/>
              </a:ext>
            </a:extLst>
          </p:cNvPr>
          <p:cNvSpPr txBox="1">
            <a:spLocks/>
          </p:cNvSpPr>
          <p:nvPr/>
        </p:nvSpPr>
        <p:spPr>
          <a:xfrm>
            <a:off x="-972616" y="4250818"/>
            <a:ext cx="3464768" cy="7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r>
              <a:rPr lang="ru-RU" dirty="0">
                <a:solidFill>
                  <a:srgbClr val="FF9800"/>
                </a:solidFill>
              </a:rPr>
              <a:t>ЧАСТЬ </a:t>
            </a:r>
            <a:r>
              <a:rPr lang="en-US" dirty="0">
                <a:solidFill>
                  <a:srgbClr val="FF9800"/>
                </a:solidFill>
              </a:rPr>
              <a:t>1</a:t>
            </a:r>
            <a:endParaRPr lang="ru-RU" sz="5400" dirty="0">
              <a:solidFill>
                <a:srgbClr val="FF9800"/>
              </a:solidFill>
              <a:latin typeface="Ravie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11560" y="411510"/>
            <a:ext cx="738178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Изменения для водителей</a:t>
            </a:r>
            <a:endParaRPr sz="25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302519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7504" y="1491630"/>
            <a:ext cx="406794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Преимущество пешеходам считается предоставленным, если расстояние между ТС и приближающимся человеком составило</a:t>
            </a:r>
          </a:p>
          <a:p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НЕ МЕНЕЕ ДВУХ ПОЛОС</a:t>
            </a:r>
          </a:p>
          <a:p>
            <a:r>
              <a:rPr lang="ru-RU" sz="2000" dirty="0">
                <a:latin typeface="Arial Black" pitchFamily="34" charset="0"/>
              </a:rPr>
              <a:t>(при их наличии).</a:t>
            </a:r>
          </a:p>
          <a:p>
            <a:endParaRPr lang="ru-RU" sz="2000" dirty="0">
              <a:latin typeface="Arial Black" pitchFamily="34" charset="0"/>
              <a:cs typeface="AngsanaUPC" pitchFamily="18" charset="-34"/>
            </a:endParaRPr>
          </a:p>
        </p:txBody>
      </p:sp>
      <p:pic>
        <p:nvPicPr>
          <p:cNvPr id="2050" name="Picture 2" descr="C:\Users\cidik.GAI\Desktop\Новая папка\14.2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181" y="1203598"/>
            <a:ext cx="4952353" cy="3600400"/>
          </a:xfrm>
          <a:prstGeom prst="rect">
            <a:avLst/>
          </a:prstGeom>
          <a:noFill/>
        </p:spPr>
      </p:pic>
      <p:pic>
        <p:nvPicPr>
          <p:cNvPr id="20" name="Picture 2" descr="D:\Агитация\фото_видео\2022\Варианты календарь 2023 итог\лого свой гаи 2.jpg">
            <a:extLst>
              <a:ext uri="{FF2B5EF4-FFF2-40B4-BE49-F238E27FC236}">
                <a16:creationId xmlns="" xmlns:a16="http://schemas.microsoft.com/office/drawing/2014/main" id="{D3968794-4A0D-4804-AE6E-672929BA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8212" t="31180" r="37323" b="48495"/>
          <a:stretch>
            <a:fillRect/>
          </a:stretch>
        </p:blipFill>
        <p:spPr bwMode="auto">
          <a:xfrm>
            <a:off x="7452320" y="0"/>
            <a:ext cx="1691680" cy="110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idik.GAI\Desktop\4 Островок безопасности по ул.Калиновс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251520" y="3795886"/>
            <a:ext cx="8640960" cy="1246495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glow rad="330200">
              <a:schemeClr val="accent1">
                <a:alpha val="42000"/>
              </a:schemeClr>
            </a:glow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lvl="0" algn="r">
              <a:lnSpc>
                <a:spcPts val="3000"/>
              </a:lnSpc>
            </a:pPr>
            <a:r>
              <a:rPr lang="ru-RU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данном переходе можно считать 3 полосы</a:t>
            </a:r>
          </a:p>
          <a:p>
            <a:pPr lvl="0" algn="r">
              <a:lnSpc>
                <a:spcPts val="3000"/>
              </a:lnSpc>
            </a:pPr>
            <a:r>
              <a:rPr lang="ru-RU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(2 полосы для движения и 1 – островок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3915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idik.GAI\Desktop\4Островок безопасности по ул.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416</Words>
  <Application>Microsoft Office PowerPoint</Application>
  <PresentationFormat>Экран (16:9)</PresentationFormat>
  <Paragraphs>159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Times New Roman</vt:lpstr>
      <vt:lpstr>AngsanaUPC</vt:lpstr>
      <vt:lpstr>Calibri</vt:lpstr>
      <vt:lpstr>Palatino Linotype</vt:lpstr>
      <vt:lpstr>Roboto Condensed Light</vt:lpstr>
      <vt:lpstr>Arvo</vt:lpstr>
      <vt:lpstr>Ravie</vt:lpstr>
      <vt:lpstr>SimSun</vt:lpstr>
      <vt:lpstr>Arial Black</vt:lpstr>
      <vt:lpstr>Roboto Condensed</vt:lpstr>
      <vt:lpstr>Salerio template</vt:lpstr>
      <vt:lpstr>Лекция на тему    «Профилактика дорожно-транспортных происшествий» </vt:lpstr>
      <vt:lpstr>Общие сведение</vt:lpstr>
      <vt:lpstr>Уровень автомобилизации области</vt:lpstr>
      <vt:lpstr>Статистические данные</vt:lpstr>
      <vt:lpstr>Общие сведение</vt:lpstr>
      <vt:lpstr>Изменения в Правилах дорожного движения</vt:lpstr>
      <vt:lpstr>Изменения для водителей</vt:lpstr>
      <vt:lpstr>Презентация PowerPoint</vt:lpstr>
      <vt:lpstr>Презентация PowerPoint</vt:lpstr>
      <vt:lpstr>Изменения для водителей</vt:lpstr>
      <vt:lpstr>Введено понятие: «СРЕДСТВО ПЕРСОНАЛЬНОЙ МОБИЛЬНОСТИ» (СПМ)   По сути они приравнены к пешеходам. На СПМ должны быть исправные тормоза и рулевое управление. В темное время суток на СПМ-овце должен быть надет фликер, на СПМ - включен фонарь.  Шлем - только рекомендация.  На СПМ следует  ехать по велодорожке, а при ее отсутствии - по тротуару, пешеходной дорожке либо обочине  «не создавая препятствий для пешеходов», со скоростью не более 25 км/ч. Обязательное требование - в трезвом виде. Возрастное ограничение - 14 лет, (за исключением жилых и пешеходных зон) </vt:lpstr>
      <vt:lpstr>Для велосипедистов</vt:lpstr>
      <vt:lpstr>Для велосипедистов</vt:lpstr>
      <vt:lpstr>Для велосипедистов</vt:lpstr>
      <vt:lpstr>Для велосипедистов</vt:lpstr>
      <vt:lpstr>Пять опасных заблуждений пешехода</vt:lpstr>
      <vt:lpstr>На пешеходном переходе безопасно!</vt:lpstr>
      <vt:lpstr>2022 год: из 91 наезда – 48 на ПП</vt:lpstr>
      <vt:lpstr>Зеленый сигнал – по сторонам можно не смотреть.</vt:lpstr>
      <vt:lpstr>Презентация PowerPoint</vt:lpstr>
      <vt:lpstr>Если я вижу автомобиль, значит водитель видит меня</vt:lpstr>
      <vt:lpstr>Презентация PowerPoint</vt:lpstr>
      <vt:lpstr>Если остановился один водитель, то остановятся остальные!</vt:lpstr>
      <vt:lpstr>Презентация PowerPoint</vt:lpstr>
      <vt:lpstr> Дворовая территория – место тихое, где аварии не происходят!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 «НЕ ПРОСТО ТАК!»</dc:title>
  <dc:creator>ZS</dc:creator>
  <cp:lastModifiedBy>ГАВРИЛОВА ИРИНА ЛЕОНИДОВНА</cp:lastModifiedBy>
  <cp:revision>137</cp:revision>
  <dcterms:modified xsi:type="dcterms:W3CDTF">2023-03-27T08:12:53Z</dcterms:modified>
</cp:coreProperties>
</file>