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0" r:id="rId2"/>
    <p:sldId id="274" r:id="rId3"/>
    <p:sldId id="276" r:id="rId4"/>
    <p:sldId id="275" r:id="rId5"/>
    <p:sldId id="269" r:id="rId6"/>
    <p:sldId id="270" r:id="rId7"/>
    <p:sldId id="272" r:id="rId8"/>
    <p:sldId id="281" r:id="rId9"/>
    <p:sldId id="282" r:id="rId10"/>
    <p:sldId id="283" r:id="rId11"/>
    <p:sldId id="277" r:id="rId12"/>
    <p:sldId id="279" r:id="rId13"/>
    <p:sldId id="280" r:id="rId14"/>
    <p:sldId id="278" r:id="rId15"/>
    <p:sldId id="284" r:id="rId16"/>
    <p:sldId id="285" r:id="rId17"/>
    <p:sldId id="286" r:id="rId18"/>
    <p:sldId id="288" r:id="rId19"/>
    <p:sldId id="289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086"/>
    <a:srgbClr val="233495"/>
    <a:srgbClr val="660066"/>
    <a:srgbClr val="141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90F7C-ACBA-4566-9AF4-C335733820BD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33FECC-1690-4572-A8C0-7C43E1F0E0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C2F1D0-CA93-42B2-8586-3041BE5B9ACD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F19FB-CFF7-4A30-8352-104D0C19DE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6E5D2F-81D6-4D3E-A55F-FCDF1E63B6E1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66699-B7AA-49D3-9521-BBB9A1F53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9C68D-EC97-4D4C-A4AD-F70E91F0266C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5C65C-4A60-4420-AAE2-F209F2CC24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5B7835-38A8-470F-B4E8-C203A998DEBA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D86810-E090-45B5-AE9E-A728F353AF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83574-C3B3-462A-B538-B7D8537E036C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7FA68-83AC-408A-9EF9-AAA26EBC7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C48C9-143A-4CDD-AB2D-AB16DDC30E18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E2FAB-D616-48D3-9916-CFF26F6C56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FAA13-294F-4DD4-8849-07DAABF0D0A8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DF6BE-C8F9-4FF1-BF87-6B3B572F43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2E590B-C462-4E58-9B97-0745AB43EEC8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3C119-9D14-4D76-8B49-CD40658EEC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B5CAB-1E16-4469-B120-6A8517D14464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43114-7008-45AD-B3E3-7DF1FDDC0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792547-A2B9-4759-A89B-623BB1267808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244C6-CD29-4870-AB76-DB15244499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7F3AFE9-2190-45FA-8204-AAE07E204DEC}" type="datetimeFigureOut">
              <a:rPr lang="ru-RU" smtClean="0"/>
              <a:pPr>
                <a:defRPr/>
              </a:pPr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ACFAE88-61AD-4310-ACB0-47AD9ABCE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ИМЕНИ ЯНКИ КУПАЛЫ»</a:t>
            </a:r>
          </a:p>
          <a:p>
            <a:pPr algn="ctr"/>
            <a:endParaRPr lang="en-US" sz="3200" dirty="0" smtClean="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sz="3200" dirty="0" smtClean="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  <a:endParaRPr lang="ru-RU" sz="3200" dirty="0">
              <a:solidFill>
                <a:srgbClr val="233495"/>
              </a:solidFill>
              <a:latin typeface="Times New Roman Cy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68152" cy="1272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2863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Будущее место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1824" y="980728"/>
            <a:ext cx="8046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Выпускники могут работать в учреждениях образования любого типа (средних общеобразовательных школах, лицеях, гимназиях, колледжах, высших учебных заведениях) в должности преподавателя или методиста.</a:t>
            </a:r>
          </a:p>
        </p:txBody>
      </p:sp>
      <p:pic>
        <p:nvPicPr>
          <p:cNvPr id="4" name="Picture 2" descr="http://school22.edukovrov.ru/site/school22/sites/default/files/P1010427_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300" y="3000372"/>
            <a:ext cx="3780113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www.emc-problem.net/wp-content/uploads/2015/01/%D0%BB%D0%B0%D0%B1%D0%BE%D1%80%D0%B0%D1%82%D0%BE%D1%80%D0%B8%D1%8F-%D1%8D%D0%BB%D0%B5%D0%BA%D1%82%D1%80%D0%BE%D0%BC%D0%B0%D0%B3%D0%BD%D0%B8%D1%82%D0%BD%D0%BE%D0%B9-%D1%81%D0%BE%D0%B2%D0%BC%D0%B5%D1%81%D1%82%D0%B8%D0%BC%D0%BE%D1%81%D1%82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3806438" cy="292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2238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59632" y="476672"/>
            <a:ext cx="6553200" cy="9366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cap="all" dirty="0" smtClean="0">
                <a:solidFill>
                  <a:srgbClr val="3333FF"/>
                </a:solidFill>
              </a:rPr>
              <a:t>Кафедра теоретической физики и теплотехники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325986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cap="all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Компьютерная физика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34888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ПОЛУЧИТЕ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фундаментальную физическую подготовку.</a:t>
            </a:r>
          </a:p>
        </p:txBody>
      </p:sp>
      <p:pic>
        <p:nvPicPr>
          <p:cNvPr id="7" name="Рисунок 6" descr="fizica-9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088" y="3429000"/>
            <a:ext cx="4029102" cy="1928825"/>
          </a:xfrm>
          <a:prstGeom prst="rect">
            <a:avLst/>
          </a:prstGeom>
        </p:spPr>
      </p:pic>
      <p:pic>
        <p:nvPicPr>
          <p:cNvPr id="8" name="Рисунок 26" descr="Описание: http://i.livescience.com/images/i/000/036/093/original/special-relativity.jpg?13594138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14" y="2357430"/>
            <a:ext cx="1908000" cy="1271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2" descr="Описание: https://toshistats.files.wordpress.com/2014/10/mathematics-111423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39892"/>
            <a:ext cx="1908000" cy="1348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725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328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СМОЖЕТЕ </a:t>
            </a:r>
            <a:r>
              <a:rPr lang="ru-RU" dirty="0"/>
              <a:t>создавать программы и модели, </a:t>
            </a:r>
          </a:p>
          <a:p>
            <a:r>
              <a:rPr lang="ru-RU" dirty="0"/>
              <a:t>проводить компьютерные эксперименты, </a:t>
            </a:r>
          </a:p>
          <a:p>
            <a:r>
              <a:rPr lang="ru-RU" dirty="0"/>
              <a:t>работать с различными программами </a:t>
            </a:r>
          </a:p>
          <a:p>
            <a:r>
              <a:rPr lang="ru-RU" dirty="0"/>
              <a:t>для компьютерного моделирования. </a:t>
            </a:r>
          </a:p>
        </p:txBody>
      </p:sp>
      <p:pic>
        <p:nvPicPr>
          <p:cNvPr id="3" name="Picture 13" descr="http://www.pvsm.ru/images/populyarno-o-kompyuternoi-3D-grafike-chast-1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285860"/>
            <a:ext cx="2357454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Рисунок12 коп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2503134" cy="1570593"/>
          </a:xfrm>
          <a:prstGeom prst="rect">
            <a:avLst/>
          </a:prstGeom>
        </p:spPr>
      </p:pic>
      <p:pic>
        <p:nvPicPr>
          <p:cNvPr id="5" name="Picture 11" descr="https://im2-tub-by.yandex.net/i?id=43b0647ae2cf5f57a4b579a2e4e6ec4f&amp;n=33&amp;h=215&amp;w=2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753851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3326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333FF"/>
                </a:solidFill>
              </a:rPr>
              <a:t>Кафедра теоретической физики и теплотехники</a:t>
            </a:r>
          </a:p>
        </p:txBody>
      </p:sp>
    </p:spTree>
    <p:extLst>
      <p:ext uri="{BB962C8B-B14F-4D97-AF65-F5344CB8AC3E}">
        <p14:creationId xmlns:p14="http://schemas.microsoft.com/office/powerpoint/2010/main" val="1095580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9888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НАУЧИТЕСЬ </a:t>
            </a:r>
            <a:r>
              <a:rPr lang="ru-RU" dirty="0"/>
              <a:t>профессионально</a:t>
            </a:r>
            <a:br>
              <a:rPr lang="ru-RU" dirty="0"/>
            </a:br>
            <a:r>
              <a:rPr lang="ru-RU" dirty="0"/>
              <a:t>программировать.</a:t>
            </a:r>
          </a:p>
        </p:txBody>
      </p:sp>
      <p:pic>
        <p:nvPicPr>
          <p:cNvPr id="3" name="Рисунок 39" descr="Описание: http://embesystechnologies.com/wp-content/uploads/2015/02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571612"/>
            <a:ext cx="2643141" cy="2067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ttp://1.bp.blogspot.com/-FhiJdLLqYM0/UPP-3iyNJaI/AAAAAAAAADE/cSXTkCX_oXc/s1600/supercomputadora-Flash-Gordon-736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286124"/>
            <a:ext cx="2100714" cy="1712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odelo_brief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2393"/>
            <a:ext cx="3072281" cy="204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333FF"/>
                </a:solidFill>
              </a:rPr>
              <a:t>Кафедра теоретической физики и теплотехники</a:t>
            </a:r>
          </a:p>
        </p:txBody>
      </p:sp>
    </p:spTree>
    <p:extLst>
      <p:ext uri="{BB962C8B-B14F-4D97-AF65-F5344CB8AC3E}">
        <p14:creationId xmlns:p14="http://schemas.microsoft.com/office/powerpoint/2010/main" val="40652562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 smtClean="0"/>
              <a:t>Выпускники востребованы </a:t>
            </a:r>
          </a:p>
          <a:p>
            <a:pPr algn="just">
              <a:defRPr/>
            </a:pPr>
            <a:r>
              <a:rPr lang="ru-RU" dirty="0" smtClean="0"/>
              <a:t>- в успешных IТ-компаниях, </a:t>
            </a:r>
          </a:p>
          <a:p>
            <a:pPr algn="just">
              <a:defRPr/>
            </a:pPr>
            <a:r>
              <a:rPr lang="ru-RU" dirty="0" smtClean="0"/>
              <a:t>- резидентах Парка высоких технологий, </a:t>
            </a:r>
          </a:p>
          <a:p>
            <a:pPr algn="just">
              <a:defRPr/>
            </a:pPr>
            <a:r>
              <a:rPr lang="ru-RU" dirty="0" smtClean="0"/>
              <a:t>- компаниях по проектированию и конструкторских бюро, </a:t>
            </a:r>
          </a:p>
          <a:p>
            <a:pPr algn="just">
              <a:defRPr/>
            </a:pPr>
            <a:r>
              <a:rPr lang="ru-RU" dirty="0" smtClean="0"/>
              <a:t>- крупных предприятиях промышленности, медицинских и научно-исследовательских центрах.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Востребованность инженеров по специальности       </a:t>
            </a:r>
            <a:r>
              <a:rPr lang="ru-RU" dirty="0" smtClean="0"/>
              <a:t>«Компьютерная физика</a:t>
            </a:r>
            <a:r>
              <a:rPr lang="ru-RU" dirty="0" smtClean="0"/>
              <a:t>»</a:t>
            </a:r>
            <a:r>
              <a:rPr lang="ru-RU" dirty="0" smtClean="0"/>
              <a:t> </a:t>
            </a:r>
            <a:r>
              <a:rPr lang="ru-RU" dirty="0" smtClean="0"/>
              <a:t>подтверждается заявками от потенциальных заказчиков кадров на общее количество 21 выпускника ежегодно в период с 2022 по 2027 гг.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cap="all" dirty="0">
                <a:solidFill>
                  <a:srgbClr val="3333FF"/>
                </a:solidFill>
              </a:rPr>
              <a:t>Кафедра теоретической физики и теплотехники</a:t>
            </a:r>
          </a:p>
        </p:txBody>
      </p:sp>
    </p:spTree>
    <p:extLst>
      <p:ext uri="{BB962C8B-B14F-4D97-AF65-F5344CB8AC3E}">
        <p14:creationId xmlns:p14="http://schemas.microsoft.com/office/powerpoint/2010/main" val="3623667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title_1.jpg"/>
          <p:cNvPicPr>
            <a:picLocks noChangeAspect="1"/>
          </p:cNvPicPr>
          <p:nvPr/>
        </p:nvPicPr>
        <p:blipFill>
          <a:blip r:embed="rId2" cstate="print">
            <a:lum brigh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Кафедра электротехники 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электроники </a:t>
            </a:r>
          </a:p>
          <a:p>
            <a:pPr eaLnBrk="1" hangingPunct="1"/>
            <a:endParaRPr lang="ru-RU" sz="24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8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Электроэнергетика и </a:t>
            </a:r>
            <a:br>
              <a:rPr lang="ru-RU" sz="28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8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электротехника</a:t>
            </a:r>
          </a:p>
          <a:p>
            <a:pPr eaLnBrk="1" hangingPunct="1"/>
            <a:endParaRPr lang="ru-RU" sz="2800" b="1" i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ru-RU" sz="2800" b="1" i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Робототехнические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124780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latin typeface="Tahoma" pitchFamily="34" charset="0"/>
                <a:cs typeface="Tahoma" pitchFamily="34" charset="0"/>
              </a:rPr>
              <a:t>Образовательная программа</a:t>
            </a:r>
          </a:p>
          <a:p>
            <a:pPr eaLnBrk="0" hangingPunct="0"/>
            <a:r>
              <a:rPr lang="ru-RU" b="1" i="1" dirty="0">
                <a:latin typeface="Tahoma" pitchFamily="34" charset="0"/>
                <a:cs typeface="Tahoma" pitchFamily="34" charset="0"/>
              </a:rPr>
              <a:t>«Электроэнергетика и электротехника»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68500"/>
            <a:ext cx="16367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968500"/>
            <a:ext cx="2722563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952625"/>
            <a:ext cx="26289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952625"/>
            <a:ext cx="153670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298" y="4221088"/>
            <a:ext cx="87311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ru-RU" i="1" dirty="0">
                <a:latin typeface="Tahoma" pitchFamily="34" charset="0"/>
                <a:cs typeface="Tahoma" pitchFamily="34" charset="0"/>
              </a:rPr>
              <a:t>Дневная форма обучения – 5 лет (магистр)</a:t>
            </a:r>
          </a:p>
          <a:p>
            <a:pPr eaLnBrk="1" hangingPunct="1">
              <a:spcAft>
                <a:spcPts val="600"/>
              </a:spcAft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Квалификация: Инженер-энергетик. Магистр.</a:t>
            </a:r>
            <a:endParaRPr lang="ru-RU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ru-RU" i="1" dirty="0">
                <a:latin typeface="Tahoma" pitchFamily="34" charset="0"/>
                <a:cs typeface="Tahoma" pitchFamily="34" charset="0"/>
              </a:rPr>
              <a:t>Выпускники работают в энергетических хозяйствах предприятий и организаций</a:t>
            </a:r>
            <a:r>
              <a:rPr lang="ru-RU" i="1" dirty="0" smtClean="0">
                <a:latin typeface="Tahoma" pitchFamily="34" charset="0"/>
                <a:cs typeface="Tahoma" pitchFamily="34" charset="0"/>
              </a:rPr>
              <a:t>,</a:t>
            </a:r>
            <a:r>
              <a:rPr lang="en-US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i="1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i="1" dirty="0">
                <a:latin typeface="Tahoma" pitchFamily="34" charset="0"/>
                <a:cs typeface="Tahoma" pitchFamily="34" charset="0"/>
              </a:rPr>
              <a:t>объектах производства, передачи и распределения электрической, тепловой энергии, энергоресурсов, выполняя проектирование, монтаж, текущую эксплуатацию, ремонт объектов и оборудования энергетических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578662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b="1" i="1" dirty="0">
                <a:latin typeface="Tahoma" pitchFamily="34" charset="0"/>
                <a:cs typeface="Tahoma" pitchFamily="34" charset="0"/>
              </a:rPr>
              <a:t>Образовательная программа</a:t>
            </a:r>
          </a:p>
          <a:p>
            <a:pPr eaLnBrk="0" hangingPunct="0"/>
            <a:r>
              <a:rPr lang="ru-RU" b="1" i="1" dirty="0">
                <a:latin typeface="Tahoma" pitchFamily="34" charset="0"/>
                <a:cs typeface="Tahoma" pitchFamily="34" charset="0"/>
              </a:rPr>
              <a:t>«Робототехнические системы»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5638"/>
            <a:ext cx="16240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64" y="1925638"/>
            <a:ext cx="2703512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9288"/>
            <a:ext cx="15652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264" y="4082636"/>
            <a:ext cx="8784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ru-RU" i="1" dirty="0">
                <a:latin typeface="Tahoma" pitchFamily="34" charset="0"/>
                <a:cs typeface="Tahoma" pitchFamily="34" charset="0"/>
              </a:rPr>
              <a:t>Дневная форма обучения – 4 года. </a:t>
            </a:r>
          </a:p>
          <a:p>
            <a:pPr eaLnBrk="1" hangingPunct="1">
              <a:spcAft>
                <a:spcPts val="600"/>
              </a:spcAft>
            </a:pPr>
            <a:r>
              <a:rPr lang="ru-RU" b="1" dirty="0">
                <a:latin typeface="Tahoma" pitchFamily="34" charset="0"/>
                <a:cs typeface="Tahoma" pitchFamily="34" charset="0"/>
              </a:rPr>
              <a:t>Квалификация: Инженер-электромеханик</a:t>
            </a:r>
          </a:p>
          <a:p>
            <a:pPr eaLnBrk="1" hangingPunct="1">
              <a:spcAft>
                <a:spcPts val="600"/>
              </a:spcAft>
            </a:pPr>
            <a:r>
              <a:rPr lang="ru-RU" i="1" dirty="0">
                <a:latin typeface="Tahoma" pitchFamily="34" charset="0"/>
                <a:cs typeface="Tahoma" pitchFamily="34" charset="0"/>
              </a:rPr>
              <a:t>Выпускники владеют навыками разработки и эксплуатации аппаратных  и программных средств автоматизированных систем управления производством, включая роботизированные промышленные комплексы и оборудование с числовым программным управлением.  Владеют глубокими знаниями в области  </a:t>
            </a:r>
            <a:r>
              <a:rPr lang="ru-RU" i="1" dirty="0" err="1">
                <a:latin typeface="Tahoma" pitchFamily="34" charset="0"/>
                <a:cs typeface="Tahoma" pitchFamily="34" charset="0"/>
              </a:rPr>
              <a:t>мехатроники</a:t>
            </a:r>
            <a:r>
              <a:rPr lang="ru-RU" i="1" dirty="0">
                <a:latin typeface="Tahoma" pitchFamily="34" charset="0"/>
                <a:cs typeface="Tahoma" pitchFamily="34" charset="0"/>
              </a:rPr>
              <a:t>, языков и технологий программирования, теории автоматического управления, автоматизированного проектирования, электроники и </a:t>
            </a:r>
            <a:r>
              <a:rPr lang="ru-RU" i="1" dirty="0" err="1">
                <a:latin typeface="Tahoma" pitchFamily="34" charset="0"/>
                <a:cs typeface="Tahoma" pitchFamily="34" charset="0"/>
              </a:rPr>
              <a:t>схемотехники</a:t>
            </a:r>
            <a:endParaRPr lang="ru-RU" i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481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latin typeface="Tahoma" pitchFamily="34" charset="0"/>
                <a:cs typeface="Tahoma" pitchFamily="34" charset="0"/>
              </a:rPr>
              <a:t>Студенческое конструкторское бюро</a:t>
            </a:r>
          </a:p>
          <a:p>
            <a:pPr eaLnBrk="0" hangingPunct="0"/>
            <a:r>
              <a:rPr lang="ru-RU" b="1" i="1" dirty="0">
                <a:latin typeface="Tahoma" pitchFamily="34" charset="0"/>
                <a:cs typeface="Tahoma" pitchFamily="34" charset="0"/>
              </a:rPr>
              <a:t>«Практическая электроника»</a:t>
            </a:r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673350" y="1639888"/>
            <a:ext cx="6316663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i="1" dirty="0">
                <a:latin typeface="Tahoma" pitchFamily="34" charset="0"/>
                <a:cs typeface="Tahoma" pitchFamily="34" charset="0"/>
              </a:rPr>
              <a:t>Создано в 2014 году на базе одноименного научно-практического кружка. </a:t>
            </a:r>
          </a:p>
          <a:p>
            <a:pPr>
              <a:spcBef>
                <a:spcPts val="600"/>
              </a:spcBef>
            </a:pPr>
            <a:r>
              <a:rPr lang="ru-RU" altLang="ru-RU" i="1" dirty="0">
                <a:latin typeface="Tahoma" pitchFamily="34" charset="0"/>
                <a:cs typeface="Tahoma" pitchFamily="34" charset="0"/>
              </a:rPr>
              <a:t>В 2016 году удостоено поощрения специального фонда Президента Республики Беларусь за успехи в работе с талантливой и одаренной молодежью</a:t>
            </a:r>
            <a:endParaRPr lang="ru-RU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654300" y="3422650"/>
            <a:ext cx="63531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u="sng" dirty="0">
                <a:latin typeface="Tahoma" pitchFamily="34" charset="0"/>
                <a:cs typeface="Tahoma" pitchFamily="34" charset="0"/>
              </a:rPr>
              <a:t>Направления  деятельности СКБ:</a:t>
            </a:r>
            <a:r>
              <a:rPr lang="ru-RU" b="1" i="1" u="sng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микроконтроллеры;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интернет вещей;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системы автоматизации;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силовая электроника;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робототехника;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системы безопасности;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инструменты и технологии САПР;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светотехника;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технические средства обучения; </a:t>
            </a:r>
          </a:p>
          <a:p>
            <a:r>
              <a:rPr lang="ru-RU" i="1" dirty="0">
                <a:latin typeface="Tahoma" pitchFamily="34" charset="0"/>
                <a:cs typeface="Tahoma" pitchFamily="34" charset="0"/>
              </a:rPr>
              <a:t>− история физики и техники.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649413"/>
            <a:ext cx="2286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3282950"/>
            <a:ext cx="22780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994275"/>
            <a:ext cx="22955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92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Выставочная деятельность 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сотрудников и студентов кафедры электротехники и электроники</a:t>
            </a:r>
          </a:p>
        </p:txBody>
      </p:sp>
      <p:pic>
        <p:nvPicPr>
          <p:cNvPr id="3" name="Picture 2" descr="D:\КЭТиЭ\НИР\Зейликович\Tibo-2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39888"/>
            <a:ext cx="41624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13" descr="IMG_20211118_10485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639888"/>
            <a:ext cx="445611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863" y="4941168"/>
            <a:ext cx="8694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i="1" dirty="0">
                <a:latin typeface="Tahoma" pitchFamily="34" charset="0"/>
                <a:cs typeface="Tahoma" pitchFamily="34" charset="0"/>
              </a:rPr>
              <a:t>Участие в выставках стало традицией для сотрудников и студентов кафедры.</a:t>
            </a:r>
          </a:p>
          <a:p>
            <a:pPr algn="ctr"/>
            <a:endParaRPr lang="ru-RU" altLang="ru-RU" i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altLang="ru-RU" i="1" dirty="0">
                <a:latin typeface="Tahoma" pitchFamily="34" charset="0"/>
                <a:cs typeface="Tahoma" pitchFamily="34" charset="0"/>
              </a:rPr>
              <a:t>На мероприятиях регулярно представляются  инновационные разработки кафедры в области создания автоматизированных средств измерения, приборов и оборудования. </a:t>
            </a:r>
            <a:r>
              <a:rPr lang="ru-RU" i="1" dirty="0">
                <a:latin typeface="Tahoma" pitchFamily="34" charset="0"/>
                <a:cs typeface="Tahoma" pitchFamily="34" charset="0"/>
              </a:rPr>
              <a:t>За период  2021-2023 гг. принято участие в </a:t>
            </a:r>
            <a:br>
              <a:rPr lang="ru-RU" i="1" dirty="0">
                <a:latin typeface="Tahoma" pitchFamily="34" charset="0"/>
                <a:cs typeface="Tahoma" pitchFamily="34" charset="0"/>
              </a:rPr>
            </a:br>
            <a:r>
              <a:rPr lang="ru-RU" i="1" dirty="0">
                <a:latin typeface="Tahoma" pitchFamily="34" charset="0"/>
                <a:cs typeface="Tahoma" pitchFamily="34" charset="0"/>
              </a:rPr>
              <a:t>17 выставках (ОАЭ, Россия, Казахстан, Узбекистан, Беларусь)</a:t>
            </a:r>
          </a:p>
        </p:txBody>
      </p:sp>
    </p:spTree>
    <p:extLst>
      <p:ext uri="{BB962C8B-B14F-4D97-AF65-F5344CB8AC3E}">
        <p14:creationId xmlns:p14="http://schemas.microsoft.com/office/powerpoint/2010/main" val="1404785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616" y="912207"/>
            <a:ext cx="75009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ru-RU" sz="3200" dirty="0">
              <a:solidFill>
                <a:srgbClr val="186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yr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538" y="38608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y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285" y="1204594"/>
            <a:ext cx="86409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 Робототехнические системы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Дневная форма обучения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4 года.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Квалификация: Инженер.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Степень: Бакалавр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2. Компьютерная физика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Дневная форма обучения – 4 года.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Квалификация: Физик. Программист.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Степень: Бакалавр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3. Информационно-измерительные приборы и системы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Дневная форма обучения – 4 года, заочная сокращенная – 4 года.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Квалификация: Инженер.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Степень: Бакалавр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4. Физика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Дневная форма обучения – 4 года.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Квалификация: Физик. Преподаватель.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Степень: Бакалавр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5. Электроэнергетика и электротехника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Дневная форма обучения – 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Квалификация: Инженер-энергетик.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Степень: Магистр.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30601" y="23402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</a:t>
            </a:r>
            <a:r>
              <a:rPr lang="en-US" dirty="0" smtClean="0">
                <a:solidFill>
                  <a:srgbClr val="233495"/>
                </a:solidFill>
                <a:latin typeface="Times New Roman Cyr" pitchFamily="18" charset="0"/>
              </a:rPr>
              <a:t>   </a:t>
            </a:r>
            <a:r>
              <a:rPr lang="ru-RU" dirty="0" smtClean="0">
                <a:solidFill>
                  <a:srgbClr val="233495"/>
                </a:solidFill>
                <a:latin typeface="Times New Roman Cyr" pitchFamily="18" charset="0"/>
              </a:rPr>
              <a:t>ИМЕНИ </a:t>
            </a:r>
            <a:r>
              <a:rPr lang="ru-RU" dirty="0">
                <a:solidFill>
                  <a:srgbClr val="233495"/>
                </a:solidFill>
                <a:latin typeface="Times New Roman Cyr" pitchFamily="18" charset="0"/>
              </a:rPr>
              <a:t>ЯНКИ КУПАЛЫ»</a:t>
            </a:r>
            <a:endParaRPr lang="en-US" dirty="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dirty="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817"/>
            <a:ext cx="1292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7638" y="879475"/>
            <a:ext cx="735488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ДИПЛОМ ВЫПУСКНИКА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по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специальности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186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«Физико-технического факультета»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yr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ГАРАНТИЯ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УСПЕШНОЙ КАРЬЕРЫ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000" y="5572125"/>
            <a:ext cx="571500" cy="500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4000" y="3721100"/>
            <a:ext cx="571500" cy="500063"/>
          </a:xfrm>
          <a:prstGeom prst="rect">
            <a:avLst/>
          </a:prstGeom>
          <a:noFill/>
          <a:ln>
            <a:solidFill>
              <a:srgbClr val="1860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6225" y="2708275"/>
            <a:ext cx="571500" cy="5000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4000" y="4657725"/>
            <a:ext cx="571500" cy="5000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007" y="306388"/>
            <a:ext cx="703263" cy="61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7" name="TextBox 28"/>
          <p:cNvSpPr txBox="1">
            <a:spLocks noChangeArrowheads="1"/>
          </p:cNvSpPr>
          <p:nvPr/>
        </p:nvSpPr>
        <p:spPr bwMode="auto">
          <a:xfrm>
            <a:off x="1298575" y="306388"/>
            <a:ext cx="74723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ИМЕНИ </a:t>
            </a:r>
            <a:r>
              <a:rPr lang="ru-RU" sz="1400" dirty="0" smtClean="0">
                <a:solidFill>
                  <a:srgbClr val="233495"/>
                </a:solidFill>
                <a:latin typeface="Times New Roman Cyr" pitchFamily="18" charset="0"/>
              </a:rPr>
              <a:t>ЯНКИ КУПАЛЫ</a:t>
            </a:r>
            <a:r>
              <a:rPr lang="ru-RU" sz="1400" dirty="0">
                <a:solidFill>
                  <a:srgbClr val="233495"/>
                </a:solidFill>
                <a:latin typeface="Times New Roman Cyr" pitchFamily="18" charset="0"/>
              </a:rPr>
              <a:t>»</a:t>
            </a:r>
            <a:endParaRPr lang="en-US" sz="1400" dirty="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sz="1400" dirty="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056084" y="2960306"/>
            <a:ext cx="8077993" cy="286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dirty="0"/>
              <a:t>Контактная информация:</a:t>
            </a:r>
          </a:p>
          <a:p>
            <a:r>
              <a:rPr lang="ru-RU" sz="2400" dirty="0"/>
              <a:t>230009, Республика Беларусь, г. Гродно, БЛК, 5, </a:t>
            </a:r>
            <a:r>
              <a:rPr lang="ru-RU" sz="2400" dirty="0" smtClean="0"/>
              <a:t>к. </a:t>
            </a:r>
            <a:r>
              <a:rPr lang="ru-RU" sz="2400" dirty="0"/>
              <a:t>218 </a:t>
            </a:r>
          </a:p>
          <a:p>
            <a:r>
              <a:rPr lang="ru-RU" sz="2400" dirty="0"/>
              <a:t>Физико-технический факультет </a:t>
            </a:r>
            <a:r>
              <a:rPr lang="ru-RU" sz="2400" dirty="0" err="1"/>
              <a:t>ГрГУ</a:t>
            </a:r>
            <a:r>
              <a:rPr lang="ru-RU" sz="2400" dirty="0"/>
              <a:t> </a:t>
            </a:r>
            <a:r>
              <a:rPr lang="ru-RU" sz="2400" dirty="0" smtClean="0"/>
              <a:t>им. Я. Купалы</a:t>
            </a:r>
            <a:r>
              <a:rPr lang="ru-RU" sz="2400" dirty="0"/>
              <a:t>, тел.: +</a:t>
            </a:r>
            <a:r>
              <a:rPr lang="ru-RU" sz="2400" dirty="0" smtClean="0"/>
              <a:t>375(152)398-653</a:t>
            </a:r>
            <a:r>
              <a:rPr lang="ru-RU" sz="2400" dirty="0"/>
              <a:t>, +</a:t>
            </a:r>
            <a:r>
              <a:rPr lang="ru-RU" sz="2400" dirty="0" smtClean="0"/>
              <a:t>375(152)398-657 </a:t>
            </a:r>
            <a:endParaRPr lang="ru-RU" sz="2400" dirty="0"/>
          </a:p>
          <a:p>
            <a:r>
              <a:rPr lang="en-US" sz="2400" dirty="0"/>
              <a:t>www</a:t>
            </a:r>
            <a:r>
              <a:rPr lang="ru-RU" sz="2400" dirty="0"/>
              <a:t>.</a:t>
            </a:r>
            <a:r>
              <a:rPr lang="en-US" sz="2400" dirty="0" err="1"/>
              <a:t>ftf</a:t>
            </a:r>
            <a:r>
              <a:rPr lang="ru-RU" sz="2400" dirty="0"/>
              <a:t>.</a:t>
            </a:r>
            <a:r>
              <a:rPr lang="en-US" sz="2400" dirty="0" err="1"/>
              <a:t>grsu</a:t>
            </a:r>
            <a:r>
              <a:rPr lang="ru-RU" sz="2400" dirty="0"/>
              <a:t>.</a:t>
            </a:r>
            <a:r>
              <a:rPr lang="en-US" sz="2400" dirty="0"/>
              <a:t>by</a:t>
            </a:r>
            <a:r>
              <a:rPr lang="ru-RU" sz="2400" dirty="0"/>
              <a:t>, </a:t>
            </a:r>
            <a:r>
              <a:rPr lang="en-US" sz="2400" dirty="0"/>
              <a:t>e</a:t>
            </a:r>
            <a:r>
              <a:rPr lang="ru-RU" sz="2400" dirty="0"/>
              <a:t>-</a:t>
            </a:r>
            <a:r>
              <a:rPr lang="en-US" sz="2400" dirty="0"/>
              <a:t>mail</a:t>
            </a:r>
            <a:r>
              <a:rPr lang="ru-RU" sz="2400" dirty="0" smtClean="0"/>
              <a:t>.: </a:t>
            </a:r>
            <a:r>
              <a:rPr lang="en-US" sz="2400" dirty="0" smtClean="0"/>
              <a:t>ftf@grsu.by</a:t>
            </a:r>
            <a:endParaRPr lang="ru-RU" sz="2400" dirty="0" smtClean="0"/>
          </a:p>
          <a:p>
            <a:endParaRPr lang="ru-RU" sz="2400" dirty="0"/>
          </a:p>
          <a:p>
            <a:pPr>
              <a:spcBef>
                <a:spcPts val="0"/>
              </a:spcBef>
            </a:pPr>
            <a:r>
              <a:rPr kumimoji="1" lang="ru-RU" dirty="0" smtClean="0">
                <a:solidFill>
                  <a:schemeClr val="accent1">
                    <a:lumMod val="75000"/>
                  </a:schemeClr>
                </a:solidFill>
              </a:rPr>
              <a:t>Гродненский </a:t>
            </a:r>
            <a:r>
              <a:rPr kumimoji="1"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университет </a:t>
            </a:r>
            <a:r>
              <a:rPr kumimoji="1" lang="ru-RU" dirty="0" smtClean="0">
                <a:solidFill>
                  <a:schemeClr val="accent1">
                    <a:lumMod val="75000"/>
                  </a:schemeClr>
                </a:solidFill>
              </a:rPr>
              <a:t>имени Янки Купалы</a:t>
            </a:r>
            <a:endParaRPr kumimoji="1"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kumimoji="1" lang="en-US" dirty="0">
                <a:solidFill>
                  <a:schemeClr val="accent1">
                    <a:lumMod val="75000"/>
                  </a:schemeClr>
                </a:solidFill>
              </a:rPr>
              <a:t>http://www.grsu.by</a:t>
            </a:r>
            <a:endParaRPr kumimoji="1"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</a:t>
            </a:r>
            <a:r>
              <a:rPr lang="en-US" dirty="0" smtClean="0">
                <a:solidFill>
                  <a:srgbClr val="233495"/>
                </a:solidFill>
                <a:latin typeface="Times New Roman Cyr" pitchFamily="18" charset="0"/>
              </a:rPr>
              <a:t>  </a:t>
            </a:r>
            <a:r>
              <a:rPr lang="ru-RU" dirty="0" smtClean="0">
                <a:solidFill>
                  <a:srgbClr val="233495"/>
                </a:solidFill>
                <a:latin typeface="Times New Roman Cyr" pitchFamily="18" charset="0"/>
              </a:rPr>
              <a:t>ИМЕНИ </a:t>
            </a:r>
            <a:r>
              <a:rPr lang="ru-RU" dirty="0">
                <a:solidFill>
                  <a:srgbClr val="233495"/>
                </a:solidFill>
                <a:latin typeface="Times New Roman Cyr" pitchFamily="18" charset="0"/>
              </a:rPr>
              <a:t>ЯНКИ КУПАЛЫ»</a:t>
            </a:r>
            <a:endParaRPr lang="en-US" dirty="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dirty="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19905"/>
            <a:ext cx="57363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 Cyr" pitchFamily="18" charset="0"/>
              </a:rPr>
              <a:t>1. </a:t>
            </a:r>
            <a:r>
              <a:rPr lang="ru-RU" b="1" dirty="0" smtClean="0">
                <a:latin typeface="Times New Roman Cyr" pitchFamily="18" charset="0"/>
              </a:rPr>
              <a:t>Кафедра «Информационных </a:t>
            </a:r>
            <a:r>
              <a:rPr lang="ru-RU" b="1" dirty="0">
                <a:latin typeface="Times New Roman Cyr" pitchFamily="18" charset="0"/>
              </a:rPr>
              <a:t>систем и </a:t>
            </a:r>
            <a:r>
              <a:rPr lang="ru-RU" b="1" dirty="0" smtClean="0">
                <a:latin typeface="Times New Roman Cyr" pitchFamily="18" charset="0"/>
              </a:rPr>
              <a:t>технологий»</a:t>
            </a:r>
            <a:endParaRPr lang="en-US" b="1" dirty="0" smtClean="0">
              <a:latin typeface="Times New Roman Cyr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 Cyr" pitchFamily="18" charset="0"/>
              </a:rPr>
              <a:t>2. </a:t>
            </a:r>
            <a:r>
              <a:rPr lang="ru-RU" b="1" dirty="0" smtClean="0">
                <a:latin typeface="Times New Roman Cyr" pitchFamily="18" charset="0"/>
              </a:rPr>
              <a:t>Кафедра «Общей физики»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 Cyr" pitchFamily="18" charset="0"/>
              </a:rPr>
              <a:t>3.</a:t>
            </a:r>
            <a:r>
              <a:rPr lang="en-US" b="1" dirty="0" smtClean="0">
                <a:latin typeface="Times New Roman Cyr" pitchFamily="18" charset="0"/>
              </a:rPr>
              <a:t> </a:t>
            </a:r>
            <a:r>
              <a:rPr lang="ru-RU" b="1" dirty="0" smtClean="0">
                <a:latin typeface="Times New Roman Cyr" pitchFamily="18" charset="0"/>
              </a:rPr>
              <a:t>Кафедра «Теоретической физики и теплотехники»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 Cyr" pitchFamily="18" charset="0"/>
              </a:rPr>
              <a:t>4.</a:t>
            </a:r>
            <a:r>
              <a:rPr lang="en-US" b="1" dirty="0" smtClean="0">
                <a:latin typeface="Times New Roman Cyr" pitchFamily="18" charset="0"/>
              </a:rPr>
              <a:t> </a:t>
            </a:r>
            <a:r>
              <a:rPr lang="ru-RU" b="1" dirty="0" smtClean="0">
                <a:latin typeface="Times New Roman Cyr" pitchFamily="18" charset="0"/>
              </a:rPr>
              <a:t>Кафедра «Электротехники и электроники»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1" y="193452"/>
            <a:ext cx="12922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0239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 descr="Информ_измерит техни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298575" y="306388"/>
            <a:ext cx="74723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ИМЕНИ ЯНКИ КУПАЛЫ»</a:t>
            </a:r>
            <a:endParaRPr lang="en-US" sz="1400" dirty="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sz="1400" dirty="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1" y="2492896"/>
            <a:ext cx="50040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186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ИНФОРМАЦИОННО</a:t>
            </a:r>
            <a:r>
              <a:rPr lang="en-US" sz="3000" b="1" dirty="0">
                <a:solidFill>
                  <a:srgbClr val="186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 </a:t>
            </a:r>
            <a:r>
              <a:rPr lang="ru-RU" sz="3000" b="1" dirty="0">
                <a:solidFill>
                  <a:srgbClr val="186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- </a:t>
            </a:r>
            <a:r>
              <a:rPr lang="ru-RU" sz="3000" b="1" dirty="0" smtClean="0">
                <a:solidFill>
                  <a:srgbClr val="186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ИЗМЕРИТЕЛЬНЫЕ ПРИБОРЫ И СИСТЕМЫ</a:t>
            </a:r>
            <a:endParaRPr lang="ru-RU" sz="3000" dirty="0">
              <a:solidFill>
                <a:srgbClr val="186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 Cyr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8575" y="98072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 Cyr" pitchFamily="18" charset="0"/>
              </a:rPr>
              <a:t>Кафедра «Информационных </a:t>
            </a:r>
            <a:r>
              <a:rPr lang="ru-RU" sz="2800" b="1" dirty="0">
                <a:latin typeface="Times New Roman Cyr" pitchFamily="18" charset="0"/>
              </a:rPr>
              <a:t>систем и технологий»</a:t>
            </a:r>
          </a:p>
        </p:txBody>
      </p:sp>
    </p:spTree>
    <p:extLst>
      <p:ext uri="{BB962C8B-B14F-4D97-AF65-F5344CB8AC3E}">
        <p14:creationId xmlns:p14="http://schemas.microsoft.com/office/powerpoint/2010/main" val="40088451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3" descr="фон иит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29138" y="1474788"/>
            <a:ext cx="4114800" cy="676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 Cyr" pitchFamily="18" charset="-52"/>
                <a:cs typeface="Arial" pitchFamily="34" charset="0"/>
              </a:rPr>
              <a:t>Первичные должности выпускника специальности:</a:t>
            </a:r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928688" y="6324600"/>
            <a:ext cx="7472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ИМЕНИ ЯНКИ КУПАЛЫ»</a:t>
            </a:r>
            <a:endParaRPr lang="en-US" sz="1200" dirty="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sz="1200" dirty="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000" y="5572125"/>
            <a:ext cx="571500" cy="500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425" y="6172200"/>
            <a:ext cx="703263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62463" y="2286000"/>
            <a:ext cx="4470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</a:t>
            </a:r>
            <a:r>
              <a:rPr lang="ru-RU" sz="1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инженер-электроник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инженер–программист;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инженер по системам управления;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инженер по контрольно-измерительной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технике и автоматике;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инженер по компьютерным системам и сетям;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системный аналитик;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руководитель проекта;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координатор проектов;</a:t>
            </a:r>
          </a:p>
          <a:p>
            <a:pPr marL="95250" indent="-952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 системный интегратор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4000" y="4657725"/>
            <a:ext cx="571500" cy="500063"/>
          </a:xfrm>
          <a:prstGeom prst="rect">
            <a:avLst/>
          </a:prstGeom>
          <a:noFill/>
          <a:ln>
            <a:solidFill>
              <a:srgbClr val="1860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6225" y="3716338"/>
            <a:ext cx="571500" cy="5000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4000" y="404813"/>
            <a:ext cx="571500" cy="5000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67" name="Рисунок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484313"/>
            <a:ext cx="3095625" cy="2060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763713" y="5037138"/>
            <a:ext cx="669607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и другие </a:t>
            </a: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должности</a:t>
            </a: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, связанные с разработкой и применением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r>
              <a:rPr lang="ru-RU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-52"/>
                <a:cs typeface="+mn-cs"/>
              </a:rPr>
              <a:t>информационно-измерительных систем в сфере управления организационными и техническими системами.</a:t>
            </a:r>
            <a:endParaRPr lang="ru-RU" sz="1600" dirty="0">
              <a:latin typeface="Times New Roman Cyr" pitchFamily="18" charset="-52"/>
              <a:cs typeface="+mn-cs"/>
            </a:endParaRPr>
          </a:p>
        </p:txBody>
      </p:sp>
      <p:pic>
        <p:nvPicPr>
          <p:cNvPr id="1946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313" y="3319463"/>
            <a:ext cx="14859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3716338"/>
            <a:ext cx="136683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29536" y="399885"/>
            <a:ext cx="7072312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86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itchFamily="18" charset="-52"/>
              </a:rPr>
              <a:t>Информационно-измерительные приборы и системы</a:t>
            </a:r>
            <a:endParaRPr lang="ru-RU" sz="2800" dirty="0">
              <a:solidFill>
                <a:srgbClr val="1860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itchFamily="18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фон иит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08200" y="1247775"/>
            <a:ext cx="5464175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 Cyr" pitchFamily="18" charset="-52"/>
                <a:cs typeface="Arial" pitchFamily="34" charset="0"/>
              </a:rPr>
              <a:t>Места работы выпускников специальности</a:t>
            </a:r>
          </a:p>
        </p:txBody>
      </p: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928688" y="6324600"/>
            <a:ext cx="7472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ИМЕНИ ЯНКИ КУПАЛЫ»</a:t>
            </a:r>
            <a:endParaRPr lang="en-US" sz="120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sz="120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000" y="5572125"/>
            <a:ext cx="571500" cy="500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425" y="6172200"/>
            <a:ext cx="703263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27113" y="1700213"/>
            <a:ext cx="3735387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“Гродно Азот”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“БелТАПАЗ”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“Белкард”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“Химволокно”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РУП “Гродноэнерго”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ГОТТЦ “Гарант”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РУП “Белтелеком”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 Завод “ Оптик ”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 ЗОВ мебель"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ООО “Биоком”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 Мостодрев ”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“Щучинский завод </a:t>
            </a:r>
          </a:p>
          <a:p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“Автопровод”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 Лидский завод электроизделий ”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Гродненская ТЭЦ-2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ГУКПП “Гродноводоканал”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“Скидельский сахарный комбинат”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600"/>
          </a:p>
        </p:txBody>
      </p:sp>
      <p:sp>
        <p:nvSpPr>
          <p:cNvPr id="18" name="Прямоугольник 17"/>
          <p:cNvSpPr/>
          <p:nvPr/>
        </p:nvSpPr>
        <p:spPr>
          <a:xfrm>
            <a:off x="254000" y="4657725"/>
            <a:ext cx="571500" cy="500063"/>
          </a:xfrm>
          <a:prstGeom prst="rect">
            <a:avLst/>
          </a:prstGeom>
          <a:noFill/>
          <a:ln>
            <a:solidFill>
              <a:srgbClr val="1860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6225" y="3716338"/>
            <a:ext cx="571500" cy="5000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16463" y="1628775"/>
            <a:ext cx="4392612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УГП “Троллейбусное управление”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“Радиоволна”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 Стеклозавод «НЕМАН ”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“Гродненский стклозавод”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ОАО “ Брестский электроламповый завод"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Гродненская региональная таможня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Гродненская областная клиническая больница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ООО “ Региональная экономика ”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ЗАО “ Голографическая индустрия ”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ООО “ СОФТ ” 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ЧУП “Дэнкософт”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ООО “Софт”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ЧТУП “Витолье”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ЧТУП “Компания медиадром”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ООО “Праймилк”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РСП “Энергостройремонт”</a:t>
            </a:r>
            <a:endParaRPr lang="en-US" sz="16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НПО “Защита-Сервис”</a:t>
            </a:r>
          </a:p>
          <a:p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Агрокомбинат г. Скидель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4000" y="404813"/>
            <a:ext cx="571500" cy="5000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187450" y="260350"/>
            <a:ext cx="7072313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86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itchFamily="18" charset="-52"/>
              </a:rPr>
              <a:t>Информационно-измерительные приборы и системы</a:t>
            </a:r>
            <a:endParaRPr lang="ru-RU" sz="2800" dirty="0">
              <a:solidFill>
                <a:srgbClr val="1860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itchFamily="18" charset="-52"/>
            </a:endParaRP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1844675"/>
            <a:ext cx="9794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850" y="5589588"/>
            <a:ext cx="16922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770438"/>
            <a:ext cx="12954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Содержимое 3" descr="фон иит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928688" y="6324600"/>
            <a:ext cx="7472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rgbClr val="233495"/>
                </a:solidFill>
                <a:latin typeface="Times New Roman Cyr" pitchFamily="18" charset="0"/>
              </a:rPr>
              <a:t>УО «ГРОДНЕНСКИЙ ГОСУДАРСТВЕННЫЙ УНИВЕРСИТЕТ ИМЕНИ ЯНКИ КУПАЛЫ»</a:t>
            </a:r>
            <a:endParaRPr lang="en-US" sz="1200">
              <a:solidFill>
                <a:srgbClr val="233495"/>
              </a:solidFill>
              <a:latin typeface="Times New Roman Cyr" pitchFamily="18" charset="0"/>
            </a:endParaRPr>
          </a:p>
          <a:p>
            <a:pPr algn="ctr"/>
            <a:r>
              <a:rPr lang="ru-RU" sz="1200">
                <a:solidFill>
                  <a:srgbClr val="233495"/>
                </a:solidFill>
                <a:latin typeface="Times New Roman Cyr" pitchFamily="18" charset="0"/>
              </a:rPr>
              <a:t>ФИЗИКО-ТЕХНИЧЕСКИЙ ФАКУЛЬТЕТ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4000" y="5572125"/>
            <a:ext cx="571500" cy="5000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425" y="6172200"/>
            <a:ext cx="703263" cy="614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835150" y="1700213"/>
            <a:ext cx="47148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ИОО “Эпам Системс”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НТООО “Связьинформсервис”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УЖРЭО Октябрьского района г. Гродно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ЧПТУП “Белэнергохимпром”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ООО “Бви-Транс”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ОАО “Белтиз-фильтр”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УП “Медтехника”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УТП “Восток-Авто Плюс”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ООО “Эксклюзив Трейд”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ООО “Офистехсервис”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ООО “Иквадарт”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ООО “Айти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ЧТУП “Этикетсервис”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ООО “ИнтексСофт”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УЧСП “Стройэнергоизоляция”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НПО “Защита-Сервис”</a:t>
            </a:r>
            <a:b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</a:b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 Cyr" pitchFamily="18" charset="0"/>
              </a:rPr>
              <a:t>Октябрьский отдел Департамента охраны и другие!</a:t>
            </a:r>
            <a:r>
              <a:rPr lang="ru-RU" sz="1600">
                <a:latin typeface="Times New Roman Cyr" pitchFamily="18" charset="0"/>
              </a:rPr>
              <a:t>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4000" y="4657725"/>
            <a:ext cx="571500" cy="500063"/>
          </a:xfrm>
          <a:prstGeom prst="rect">
            <a:avLst/>
          </a:prstGeom>
          <a:noFill/>
          <a:ln>
            <a:solidFill>
              <a:srgbClr val="1860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6225" y="3716338"/>
            <a:ext cx="571500" cy="5000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692275" y="1268413"/>
            <a:ext cx="5464175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 Cyr" pitchFamily="18" charset="-52"/>
                <a:cs typeface="Arial" pitchFamily="34" charset="0"/>
              </a:rPr>
              <a:t>Места работы выпускников специальности</a:t>
            </a:r>
          </a:p>
        </p:txBody>
      </p:sp>
      <p:pic>
        <p:nvPicPr>
          <p:cNvPr id="215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3028950"/>
            <a:ext cx="2916238" cy="19351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54000" y="404813"/>
            <a:ext cx="571500" cy="5000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71550" y="333375"/>
            <a:ext cx="7072313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86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 pitchFamily="18" charset="-52"/>
              </a:rPr>
              <a:t>Информационно-измерительные приборы и системы</a:t>
            </a:r>
            <a:endParaRPr lang="ru-RU" sz="2800" dirty="0">
              <a:solidFill>
                <a:srgbClr val="18608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Cyr" pitchFamily="18" charset="-5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241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Кафедра общей физики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112" y="1124744"/>
            <a:ext cx="3023531" cy="2286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95936" y="1721447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6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Вооружить знаниями по физике, информатике и методике их преподавания.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88630" y="3284984"/>
            <a:ext cx="3571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цели:</a:t>
            </a:r>
            <a:endParaRPr lang="ru-RU" sz="3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221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Сформировать у будущих преподавателей физики и информатики целостное представление о педагогической деятельности.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580" y="4278417"/>
            <a:ext cx="3252786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359243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20688"/>
            <a:ext cx="7200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Студенты получают глубокую теоретическую и практическую подготовку по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вопросам современной физики;</a:t>
            </a:r>
          </a:p>
          <a:p>
            <a:pPr lvl="0" algn="just">
              <a:spcBef>
                <a:spcPts val="25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  современной методологии физической науки;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44536" r="19124" b="18763"/>
          <a:stretch/>
        </p:blipFill>
        <p:spPr bwMode="auto">
          <a:xfrm>
            <a:off x="1259632" y="2348880"/>
            <a:ext cx="6851184" cy="29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716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1431</TotalTime>
  <Words>709</Words>
  <Application>Microsoft Office PowerPoint</Application>
  <PresentationFormat>Экран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ГрГУ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 Карачарская</dc:creator>
  <cp:lastModifiedBy>Маргарита Карачарская</cp:lastModifiedBy>
  <cp:revision>102</cp:revision>
  <dcterms:created xsi:type="dcterms:W3CDTF">2016-03-16T10:59:55Z</dcterms:created>
  <dcterms:modified xsi:type="dcterms:W3CDTF">2024-01-10T13:05:49Z</dcterms:modified>
</cp:coreProperties>
</file>