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</p:sldIdLst>
  <p:sldSz cx="18288000" cy="10287000"/>
  <p:notesSz cx="6858000" cy="9144000"/>
  <p:embeddedFontLst>
    <p:embeddedFont>
      <p:font typeface="Arimo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1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3.svg"/><Relationship Id="rId7" Type="http://schemas.openxmlformats.org/officeDocument/2006/relationships/image" Target="../media/image50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33.svg"/><Relationship Id="rId7" Type="http://schemas.openxmlformats.org/officeDocument/2006/relationships/image" Target="../media/image5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6.sv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33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32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56.jpeg"/><Relationship Id="rId27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3.svg"/><Relationship Id="rId7" Type="http://schemas.openxmlformats.org/officeDocument/2006/relationships/image" Target="../media/image5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26.svg"/><Relationship Id="rId10" Type="http://schemas.openxmlformats.org/officeDocument/2006/relationships/image" Target="../media/image60.png"/><Relationship Id="rId4" Type="http://schemas.openxmlformats.org/officeDocument/2006/relationships/image" Target="../media/image25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39.sv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38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37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36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61.jpeg"/><Relationship Id="rId27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3.svg"/><Relationship Id="rId7" Type="http://schemas.openxmlformats.org/officeDocument/2006/relationships/image" Target="../media/image6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3.svg"/><Relationship Id="rId7" Type="http://schemas.openxmlformats.org/officeDocument/2006/relationships/image" Target="../media/image6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44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5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33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9.sv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39.sv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38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37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36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35.jpeg"/><Relationship Id="rId27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3.svg"/><Relationship Id="rId7" Type="http://schemas.openxmlformats.org/officeDocument/2006/relationships/image" Target="../media/image41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26.svg"/><Relationship Id="rId10" Type="http://schemas.openxmlformats.org/officeDocument/2006/relationships/image" Target="../media/image44.png"/><Relationship Id="rId4" Type="http://schemas.openxmlformats.org/officeDocument/2006/relationships/image" Target="../media/image25.png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6.sv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33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32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45.jpeg"/><Relationship Id="rId27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3.svg"/><Relationship Id="rId7" Type="http://schemas.openxmlformats.org/officeDocument/2006/relationships/image" Target="../media/image41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26.svg"/><Relationship Id="rId10" Type="http://schemas.openxmlformats.org/officeDocument/2006/relationships/image" Target="../media/image47.jpeg"/><Relationship Id="rId4" Type="http://schemas.openxmlformats.org/officeDocument/2006/relationships/image" Target="../media/image25.png"/><Relationship Id="rId9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6.sv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33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32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49.jpeg"/><Relationship Id="rId27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6C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3814" y="0"/>
            <a:ext cx="18461814" cy="11492837"/>
            <a:chOff x="0" y="0"/>
            <a:chExt cx="24615752" cy="15323783"/>
          </a:xfrm>
        </p:grpSpPr>
        <p:sp>
          <p:nvSpPr>
            <p:cNvPr id="3" name="Freeform 3"/>
            <p:cNvSpPr/>
            <p:nvPr/>
          </p:nvSpPr>
          <p:spPr>
            <a:xfrm>
              <a:off x="11057578" y="4884286"/>
              <a:ext cx="5446499" cy="5486400"/>
            </a:xfrm>
            <a:custGeom>
              <a:avLst/>
              <a:gdLst/>
              <a:ahLst/>
              <a:cxnLst/>
              <a:rect l="l" t="t" r="r" b="b"/>
              <a:pathLst>
                <a:path w="5446499" h="5486400">
                  <a:moveTo>
                    <a:pt x="0" y="0"/>
                  </a:moveTo>
                  <a:lnTo>
                    <a:pt x="5446499" y="0"/>
                  </a:lnTo>
                  <a:lnTo>
                    <a:pt x="5446499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862152" y="3397152"/>
              <a:ext cx="9753600" cy="3990109"/>
            </a:xfrm>
            <a:custGeom>
              <a:avLst/>
              <a:gdLst/>
              <a:ahLst/>
              <a:cxnLst/>
              <a:rect l="l" t="t" r="r" b="b"/>
              <a:pathLst>
                <a:path w="9753600" h="3990109">
                  <a:moveTo>
                    <a:pt x="0" y="0"/>
                  </a:moveTo>
                  <a:lnTo>
                    <a:pt x="9753600" y="0"/>
                  </a:lnTo>
                  <a:lnTo>
                    <a:pt x="9753600" y="3990109"/>
                  </a:lnTo>
                  <a:lnTo>
                    <a:pt x="0" y="3990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276122" y="893645"/>
              <a:ext cx="4679856" cy="3990641"/>
            </a:xfrm>
            <a:custGeom>
              <a:avLst/>
              <a:gdLst/>
              <a:ahLst/>
              <a:cxnLst/>
              <a:rect l="l" t="t" r="r" b="b"/>
              <a:pathLst>
                <a:path w="4679856" h="3990641">
                  <a:moveTo>
                    <a:pt x="0" y="0"/>
                  </a:moveTo>
                  <a:lnTo>
                    <a:pt x="4679856" y="0"/>
                  </a:lnTo>
                  <a:lnTo>
                    <a:pt x="4679856" y="3990641"/>
                  </a:lnTo>
                  <a:lnTo>
                    <a:pt x="0" y="3990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6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817832">
              <a:off x="8242828" y="10797837"/>
              <a:ext cx="4281308" cy="4078919"/>
            </a:xfrm>
            <a:custGeom>
              <a:avLst/>
              <a:gdLst/>
              <a:ahLst/>
              <a:cxnLst/>
              <a:rect l="l" t="t" r="r" b="b"/>
              <a:pathLst>
                <a:path w="4281308" h="4078919">
                  <a:moveTo>
                    <a:pt x="0" y="0"/>
                  </a:moveTo>
                  <a:lnTo>
                    <a:pt x="4281308" y="0"/>
                  </a:lnTo>
                  <a:lnTo>
                    <a:pt x="4281308" y="4078919"/>
                  </a:lnTo>
                  <a:lnTo>
                    <a:pt x="0" y="4078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999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698337">
              <a:off x="100484" y="424017"/>
              <a:ext cx="4350234" cy="1439532"/>
            </a:xfrm>
            <a:custGeom>
              <a:avLst/>
              <a:gdLst/>
              <a:ahLst/>
              <a:cxnLst/>
              <a:rect l="l" t="t" r="r" b="b"/>
              <a:pathLst>
                <a:path w="4350234" h="1439532">
                  <a:moveTo>
                    <a:pt x="0" y="0"/>
                  </a:moveTo>
                  <a:lnTo>
                    <a:pt x="4350234" y="0"/>
                  </a:lnTo>
                  <a:lnTo>
                    <a:pt x="4350234" y="1439532"/>
                  </a:lnTo>
                  <a:lnTo>
                    <a:pt x="0" y="1439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6999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19292923" y="7387261"/>
              <a:ext cx="5322829" cy="2264622"/>
            </a:xfrm>
            <a:custGeom>
              <a:avLst/>
              <a:gdLst/>
              <a:ahLst/>
              <a:cxnLst/>
              <a:rect l="l" t="t" r="r" b="b"/>
              <a:pathLst>
                <a:path w="5322829" h="2264622">
                  <a:moveTo>
                    <a:pt x="0" y="0"/>
                  </a:moveTo>
                  <a:lnTo>
                    <a:pt x="5322829" y="0"/>
                  </a:lnTo>
                  <a:lnTo>
                    <a:pt x="5322829" y="2264621"/>
                  </a:lnTo>
                  <a:lnTo>
                    <a:pt x="0" y="22646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6999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501289">
              <a:off x="12217535" y="9722692"/>
              <a:ext cx="9753600" cy="3440361"/>
            </a:xfrm>
            <a:custGeom>
              <a:avLst/>
              <a:gdLst/>
              <a:ahLst/>
              <a:cxnLst/>
              <a:rect l="l" t="t" r="r" b="b"/>
              <a:pathLst>
                <a:path w="9753600" h="3440361">
                  <a:moveTo>
                    <a:pt x="0" y="0"/>
                  </a:moveTo>
                  <a:lnTo>
                    <a:pt x="9753600" y="0"/>
                  </a:lnTo>
                  <a:lnTo>
                    <a:pt x="9753600" y="3440361"/>
                  </a:lnTo>
                  <a:lnTo>
                    <a:pt x="0" y="3440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6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437491" y="10619079"/>
              <a:ext cx="6627652" cy="3096921"/>
            </a:xfrm>
            <a:custGeom>
              <a:avLst/>
              <a:gdLst/>
              <a:ahLst/>
              <a:cxnLst/>
              <a:rect l="l" t="t" r="r" b="b"/>
              <a:pathLst>
                <a:path w="6627652" h="3096921">
                  <a:moveTo>
                    <a:pt x="0" y="0"/>
                  </a:moveTo>
                  <a:lnTo>
                    <a:pt x="6627651" y="0"/>
                  </a:lnTo>
                  <a:lnTo>
                    <a:pt x="6627651" y="3096921"/>
                  </a:lnTo>
                  <a:lnTo>
                    <a:pt x="0" y="3096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6999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437491" y="5415468"/>
              <a:ext cx="9753600" cy="3085684"/>
            </a:xfrm>
            <a:custGeom>
              <a:avLst/>
              <a:gdLst/>
              <a:ahLst/>
              <a:cxnLst/>
              <a:rect l="l" t="t" r="r" b="b"/>
              <a:pathLst>
                <a:path w="9753600" h="3085684">
                  <a:moveTo>
                    <a:pt x="0" y="0"/>
                  </a:moveTo>
                  <a:lnTo>
                    <a:pt x="9753600" y="0"/>
                  </a:lnTo>
                  <a:lnTo>
                    <a:pt x="9753600" y="3085684"/>
                  </a:lnTo>
                  <a:lnTo>
                    <a:pt x="0" y="3085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6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1019071">
              <a:off x="3751317" y="1371600"/>
              <a:ext cx="3995511" cy="4169888"/>
            </a:xfrm>
            <a:custGeom>
              <a:avLst/>
              <a:gdLst/>
              <a:ahLst/>
              <a:cxnLst/>
              <a:rect l="l" t="t" r="r" b="b"/>
              <a:pathLst>
                <a:path w="3995511" h="4169888">
                  <a:moveTo>
                    <a:pt x="0" y="0"/>
                  </a:moveTo>
                  <a:lnTo>
                    <a:pt x="3995511" y="0"/>
                  </a:lnTo>
                  <a:lnTo>
                    <a:pt x="3995511" y="4169888"/>
                  </a:lnTo>
                  <a:lnTo>
                    <a:pt x="0" y="4169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6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7469504" y="-5956244"/>
            <a:ext cx="12734711" cy="12730495"/>
            <a:chOff x="0" y="0"/>
            <a:chExt cx="16979614" cy="16973993"/>
          </a:xfrm>
        </p:grpSpPr>
        <p:sp>
          <p:nvSpPr>
            <p:cNvPr id="14" name="Freeform 14"/>
            <p:cNvSpPr/>
            <p:nvPr/>
          </p:nvSpPr>
          <p:spPr>
            <a:xfrm rot="-8392799">
              <a:off x="829305" y="5152512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0" y="0"/>
                  </a:moveTo>
                  <a:lnTo>
                    <a:pt x="14820804" y="0"/>
                  </a:lnTo>
                  <a:lnTo>
                    <a:pt x="14820804" y="7985835"/>
                  </a:lnTo>
                  <a:lnTo>
                    <a:pt x="0" y="798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 b="-40372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-8110959">
              <a:off x="1498185" y="4062702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0" y="0"/>
                  </a:moveTo>
                  <a:lnTo>
                    <a:pt x="14820804" y="0"/>
                  </a:lnTo>
                  <a:lnTo>
                    <a:pt x="14820804" y="7985835"/>
                  </a:lnTo>
                  <a:lnTo>
                    <a:pt x="0" y="798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 b="-40372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028700" y="6774251"/>
            <a:ext cx="10084872" cy="1674408"/>
            <a:chOff x="0" y="0"/>
            <a:chExt cx="13446496" cy="2232544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3446496" cy="2232544"/>
              <a:chOff x="0" y="0"/>
              <a:chExt cx="25667436" cy="430981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5667436" cy="4309815"/>
              </a:xfrm>
              <a:custGeom>
                <a:avLst/>
                <a:gdLst/>
                <a:ahLst/>
                <a:cxnLst/>
                <a:rect l="l" t="t" r="r" b="b"/>
                <a:pathLst>
                  <a:path w="25667436" h="4309815">
                    <a:moveTo>
                      <a:pt x="25667436" y="4309815"/>
                    </a:moveTo>
                    <a:lnTo>
                      <a:pt x="1124331" y="4309815"/>
                    </a:lnTo>
                    <a:cubicBezTo>
                      <a:pt x="503428" y="4309815"/>
                      <a:pt x="0" y="3806387"/>
                      <a:pt x="0" y="3185484"/>
                    </a:cubicBezTo>
                    <a:lnTo>
                      <a:pt x="0" y="0"/>
                    </a:lnTo>
                    <a:lnTo>
                      <a:pt x="24543105" y="0"/>
                    </a:lnTo>
                    <a:cubicBezTo>
                      <a:pt x="25164135" y="0"/>
                      <a:pt x="25667436" y="503428"/>
                      <a:pt x="25667436" y="1124331"/>
                    </a:cubicBezTo>
                    <a:lnTo>
                      <a:pt x="25667436" y="4309815"/>
                    </a:lnTo>
                    <a:close/>
                  </a:path>
                </a:pathLst>
              </a:custGeom>
              <a:solidFill>
                <a:srgbClr val="C29755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814880" y="295323"/>
              <a:ext cx="11816737" cy="15752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38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УО «ГРОДНЕНСКИЙ ГОСУДАРСТВЕННЫЙ УНИВЕРСИТЕТ ИМЕНИ ЯНКИ КУПАЛЫ»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318012" y="4525715"/>
            <a:ext cx="15651976" cy="2248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70"/>
              </a:lnSpc>
            </a:pPr>
            <a:r>
              <a:rPr lang="en-US" sz="9500" b="1">
                <a:solidFill>
                  <a:srgbClr val="FFFFFF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ФИЗИКО-ТЕХНИЧЕСКИЙ ФАКУЛЬТЕТ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0102553" y="6774251"/>
            <a:ext cx="9868680" cy="5007793"/>
            <a:chOff x="0" y="0"/>
            <a:chExt cx="13158239" cy="667705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723055" cy="5395035"/>
            </a:xfrm>
            <a:custGeom>
              <a:avLst/>
              <a:gdLst/>
              <a:ahLst/>
              <a:cxnLst/>
              <a:rect l="l" t="t" r="r" b="b"/>
              <a:pathLst>
                <a:path w="12723055" h="5395035">
                  <a:moveTo>
                    <a:pt x="0" y="0"/>
                  </a:moveTo>
                  <a:lnTo>
                    <a:pt x="12723055" y="0"/>
                  </a:lnTo>
                  <a:lnTo>
                    <a:pt x="12723055" y="5395035"/>
                  </a:lnTo>
                  <a:lnTo>
                    <a:pt x="0" y="5395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 r="-16487" b="-107782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-546065">
              <a:off x="2043275" y="821253"/>
              <a:ext cx="10784674" cy="5034551"/>
            </a:xfrm>
            <a:custGeom>
              <a:avLst/>
              <a:gdLst/>
              <a:ahLst/>
              <a:cxnLst/>
              <a:rect l="l" t="t" r="r" b="b"/>
              <a:pathLst>
                <a:path w="10784674" h="5034551">
                  <a:moveTo>
                    <a:pt x="0" y="0"/>
                  </a:moveTo>
                  <a:lnTo>
                    <a:pt x="10784675" y="0"/>
                  </a:lnTo>
                  <a:lnTo>
                    <a:pt x="10784675" y="5034552"/>
                  </a:lnTo>
                  <a:lnTo>
                    <a:pt x="0" y="5034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 l="-14870" r="-22553" b="-122659"/>
              </a:stretch>
            </a:blipFill>
          </p:spPr>
        </p:sp>
      </p:grpSp>
      <p:sp>
        <p:nvSpPr>
          <p:cNvPr id="24" name="Freeform 24"/>
          <p:cNvSpPr/>
          <p:nvPr/>
        </p:nvSpPr>
        <p:spPr>
          <a:xfrm>
            <a:off x="13836860" y="-810052"/>
            <a:ext cx="6401842" cy="5953552"/>
          </a:xfrm>
          <a:custGeom>
            <a:avLst/>
            <a:gdLst/>
            <a:ahLst/>
            <a:cxnLst/>
            <a:rect l="l" t="t" r="r" b="b"/>
            <a:pathLst>
              <a:path w="6401842" h="5953552">
                <a:moveTo>
                  <a:pt x="0" y="0"/>
                </a:moveTo>
                <a:lnTo>
                  <a:pt x="6401841" y="0"/>
                </a:lnTo>
                <a:lnTo>
                  <a:pt x="6401841" y="5953552"/>
                </a:lnTo>
                <a:lnTo>
                  <a:pt x="0" y="5953552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r="-78"/>
            </a:stretch>
          </a:blipFill>
        </p:spPr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4615677">
            <a:off x="-4506061" y="-4748969"/>
            <a:ext cx="12734711" cy="12730495"/>
            <a:chOff x="0" y="0"/>
            <a:chExt cx="16979614" cy="16973993"/>
          </a:xfrm>
        </p:grpSpPr>
        <p:sp>
          <p:nvSpPr>
            <p:cNvPr id="3" name="Freeform 3"/>
            <p:cNvSpPr/>
            <p:nvPr/>
          </p:nvSpPr>
          <p:spPr>
            <a:xfrm rot="-8392799">
              <a:off x="829305" y="5152512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0" y="0"/>
                  </a:moveTo>
                  <a:lnTo>
                    <a:pt x="14820804" y="0"/>
                  </a:lnTo>
                  <a:lnTo>
                    <a:pt x="14820804" y="7985835"/>
                  </a:lnTo>
                  <a:lnTo>
                    <a:pt x="0" y="798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372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8110959">
              <a:off x="1498185" y="4062702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0" y="0"/>
                  </a:moveTo>
                  <a:lnTo>
                    <a:pt x="14820804" y="0"/>
                  </a:lnTo>
                  <a:lnTo>
                    <a:pt x="14820804" y="7985835"/>
                  </a:lnTo>
                  <a:lnTo>
                    <a:pt x="0" y="798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40372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5225680">
            <a:off x="11422626" y="1539006"/>
            <a:ext cx="12734711" cy="12730495"/>
            <a:chOff x="0" y="0"/>
            <a:chExt cx="16979614" cy="16973993"/>
          </a:xfrm>
        </p:grpSpPr>
        <p:sp>
          <p:nvSpPr>
            <p:cNvPr id="6" name="Freeform 6"/>
            <p:cNvSpPr/>
            <p:nvPr/>
          </p:nvSpPr>
          <p:spPr>
            <a:xfrm rot="-8392799">
              <a:off x="829305" y="5152512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0" y="0"/>
                  </a:moveTo>
                  <a:lnTo>
                    <a:pt x="14820804" y="0"/>
                  </a:lnTo>
                  <a:lnTo>
                    <a:pt x="14820804" y="7985835"/>
                  </a:lnTo>
                  <a:lnTo>
                    <a:pt x="0" y="798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372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8110959">
              <a:off x="1498185" y="4062702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0" y="0"/>
                  </a:moveTo>
                  <a:lnTo>
                    <a:pt x="14820804" y="0"/>
                  </a:lnTo>
                  <a:lnTo>
                    <a:pt x="14820804" y="7985835"/>
                  </a:lnTo>
                  <a:lnTo>
                    <a:pt x="0" y="798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40372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3824364" y="2381974"/>
            <a:ext cx="13680096" cy="1172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4"/>
              </a:lnSpc>
            </a:pPr>
            <a:r>
              <a:rPr lang="en-US" sz="2945" b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ВЫ  СМОЖЕТЕ создавать программы и модели , проводить компьютерные эксперименты , работать с различными программами для компьютерного моделирования. </a:t>
            </a:r>
          </a:p>
        </p:txBody>
      </p:sp>
      <p:sp>
        <p:nvSpPr>
          <p:cNvPr id="9" name="Freeform 9"/>
          <p:cNvSpPr/>
          <p:nvPr/>
        </p:nvSpPr>
        <p:spPr>
          <a:xfrm>
            <a:off x="151687" y="8863468"/>
            <a:ext cx="1448470" cy="1265368"/>
          </a:xfrm>
          <a:custGeom>
            <a:avLst/>
            <a:gdLst/>
            <a:ahLst/>
            <a:cxnLst/>
            <a:rect l="l" t="t" r="r" b="b"/>
            <a:pathLst>
              <a:path w="1448470" h="1265368">
                <a:moveTo>
                  <a:pt x="0" y="0"/>
                </a:moveTo>
                <a:lnTo>
                  <a:pt x="1448470" y="0"/>
                </a:lnTo>
                <a:lnTo>
                  <a:pt x="1448470" y="1265368"/>
                </a:lnTo>
                <a:lnTo>
                  <a:pt x="0" y="1265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0" r="-80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600157" y="9320630"/>
            <a:ext cx="10525274" cy="56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  <a:spcBef>
                <a:spcPct val="0"/>
              </a:spcBef>
            </a:pPr>
            <a:r>
              <a:rPr lang="en-US" sz="2000" b="1">
                <a:solidFill>
                  <a:srgbClr val="223F7B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УО «ГРОДНЕНСКИЙ ГОСУДАРСТВЕННЫЙ УНИВЕРСИТЕТ ИМЕНИ ЯНКИ КУПАЛЫ»</a:t>
            </a:r>
          </a:p>
          <a:p>
            <a:pPr algn="ctr">
              <a:lnSpc>
                <a:spcPts val="2040"/>
              </a:lnSpc>
              <a:spcBef>
                <a:spcPct val="0"/>
              </a:spcBef>
            </a:pPr>
            <a:r>
              <a:rPr lang="en-US" sz="2000" b="1">
                <a:solidFill>
                  <a:srgbClr val="223F7B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ФИЗИКО-ТЕХНИЧЕСКИЙ ФАКУЛЬТЕТ</a:t>
            </a:r>
          </a:p>
        </p:txBody>
      </p:sp>
      <p:sp>
        <p:nvSpPr>
          <p:cNvPr id="11" name="Freeform 11" descr="https://im2-tub-by.yandex.net/i?id=43b0647ae2cf5f57a4b579a2e4e6ec4f&amp;n=33&amp;h=215&amp;w=296"/>
          <p:cNvSpPr/>
          <p:nvPr/>
        </p:nvSpPr>
        <p:spPr>
          <a:xfrm>
            <a:off x="2203991" y="4458209"/>
            <a:ext cx="4040994" cy="2935182"/>
          </a:xfrm>
          <a:custGeom>
            <a:avLst/>
            <a:gdLst/>
            <a:ahLst/>
            <a:cxnLst/>
            <a:rect l="l" t="t" r="r" b="b"/>
            <a:pathLst>
              <a:path w="4040994" h="2935182">
                <a:moveTo>
                  <a:pt x="0" y="0"/>
                </a:moveTo>
                <a:lnTo>
                  <a:pt x="4040994" y="0"/>
                </a:lnTo>
                <a:lnTo>
                  <a:pt x="4040994" y="2935182"/>
                </a:lnTo>
                <a:lnTo>
                  <a:pt x="0" y="29351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 descr="Рисунок12 копия.png"/>
          <p:cNvSpPr/>
          <p:nvPr/>
        </p:nvSpPr>
        <p:spPr>
          <a:xfrm>
            <a:off x="7342578" y="5723052"/>
            <a:ext cx="3997109" cy="2507989"/>
          </a:xfrm>
          <a:custGeom>
            <a:avLst/>
            <a:gdLst/>
            <a:ahLst/>
            <a:cxnLst/>
            <a:rect l="l" t="t" r="r" b="b"/>
            <a:pathLst>
              <a:path w="3997109" h="2507989">
                <a:moveTo>
                  <a:pt x="0" y="0"/>
                </a:moveTo>
                <a:lnTo>
                  <a:pt x="3997109" y="0"/>
                </a:lnTo>
                <a:lnTo>
                  <a:pt x="3997109" y="2507989"/>
                </a:lnTo>
                <a:lnTo>
                  <a:pt x="0" y="25079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 descr="http://www.pvsm.ru/images/populyarno-o-kompyuternoi-3D-grafike-chast-1-4.jpg"/>
          <p:cNvSpPr/>
          <p:nvPr/>
        </p:nvSpPr>
        <p:spPr>
          <a:xfrm>
            <a:off x="13073165" y="3554216"/>
            <a:ext cx="3171780" cy="3171780"/>
          </a:xfrm>
          <a:custGeom>
            <a:avLst/>
            <a:gdLst/>
            <a:ahLst/>
            <a:cxnLst/>
            <a:rect l="l" t="t" r="r" b="b"/>
            <a:pathLst>
              <a:path w="3171780" h="3171780">
                <a:moveTo>
                  <a:pt x="0" y="0"/>
                </a:moveTo>
                <a:lnTo>
                  <a:pt x="3171781" y="0"/>
                </a:lnTo>
                <a:lnTo>
                  <a:pt x="3171781" y="3171780"/>
                </a:lnTo>
                <a:lnTo>
                  <a:pt x="0" y="31717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8203809" y="395921"/>
            <a:ext cx="7843242" cy="418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  <a:spcBef>
                <a:spcPct val="0"/>
              </a:spcBef>
            </a:pPr>
            <a:r>
              <a:rPr lang="en-US" sz="2900">
                <a:solidFill>
                  <a:srgbClr val="223F7B"/>
                </a:solidFill>
                <a:latin typeface="Telegraf"/>
                <a:ea typeface="Telegraf"/>
                <a:cs typeface="Telegraf"/>
                <a:sym typeface="Telegraf"/>
              </a:rPr>
              <a:t>Кафедра “Теоретической физики и теплотехники” </a:t>
            </a:r>
          </a:p>
        </p:txBody>
      </p: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49231">
            <a:off x="9570494" y="-5036503"/>
            <a:ext cx="12734711" cy="12730495"/>
            <a:chOff x="0" y="0"/>
            <a:chExt cx="16979614" cy="16973993"/>
          </a:xfrm>
        </p:grpSpPr>
        <p:sp>
          <p:nvSpPr>
            <p:cNvPr id="3" name="Freeform 3"/>
            <p:cNvSpPr/>
            <p:nvPr/>
          </p:nvSpPr>
          <p:spPr>
            <a:xfrm rot="-8392799">
              <a:off x="829305" y="5152512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0" y="0"/>
                  </a:moveTo>
                  <a:lnTo>
                    <a:pt x="14820804" y="0"/>
                  </a:lnTo>
                  <a:lnTo>
                    <a:pt x="14820804" y="7985835"/>
                  </a:lnTo>
                  <a:lnTo>
                    <a:pt x="0" y="798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372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8110959">
              <a:off x="1498185" y="4062702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0" y="0"/>
                  </a:moveTo>
                  <a:lnTo>
                    <a:pt x="14820804" y="0"/>
                  </a:lnTo>
                  <a:lnTo>
                    <a:pt x="14820804" y="7985835"/>
                  </a:lnTo>
                  <a:lnTo>
                    <a:pt x="0" y="798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40372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5787966">
            <a:off x="10537984" y="2893052"/>
            <a:ext cx="12734711" cy="12730495"/>
            <a:chOff x="0" y="0"/>
            <a:chExt cx="16979614" cy="16973993"/>
          </a:xfrm>
        </p:grpSpPr>
        <p:sp>
          <p:nvSpPr>
            <p:cNvPr id="6" name="Freeform 6"/>
            <p:cNvSpPr/>
            <p:nvPr/>
          </p:nvSpPr>
          <p:spPr>
            <a:xfrm rot="-8392799">
              <a:off x="829305" y="5152512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0" y="0"/>
                  </a:moveTo>
                  <a:lnTo>
                    <a:pt x="14820804" y="0"/>
                  </a:lnTo>
                  <a:lnTo>
                    <a:pt x="14820804" y="7985835"/>
                  </a:lnTo>
                  <a:lnTo>
                    <a:pt x="0" y="798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372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8110959">
              <a:off x="1498185" y="4062702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0" y="0"/>
                  </a:moveTo>
                  <a:lnTo>
                    <a:pt x="14820804" y="0"/>
                  </a:lnTo>
                  <a:lnTo>
                    <a:pt x="14820804" y="7985835"/>
                  </a:lnTo>
                  <a:lnTo>
                    <a:pt x="0" y="798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40372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138669" y="2433424"/>
            <a:ext cx="12099131" cy="50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0"/>
              </a:lnSpc>
            </a:pPr>
            <a:r>
              <a:rPr lang="en-US" sz="3745" b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ВЫ НАУЧИТЕСЬ  профессионально программировать. </a:t>
            </a:r>
          </a:p>
        </p:txBody>
      </p:sp>
      <p:sp>
        <p:nvSpPr>
          <p:cNvPr id="9" name="Freeform 9"/>
          <p:cNvSpPr/>
          <p:nvPr/>
        </p:nvSpPr>
        <p:spPr>
          <a:xfrm>
            <a:off x="151687" y="8863468"/>
            <a:ext cx="1448470" cy="1265368"/>
          </a:xfrm>
          <a:custGeom>
            <a:avLst/>
            <a:gdLst/>
            <a:ahLst/>
            <a:cxnLst/>
            <a:rect l="l" t="t" r="r" b="b"/>
            <a:pathLst>
              <a:path w="1448470" h="1265368">
                <a:moveTo>
                  <a:pt x="0" y="0"/>
                </a:moveTo>
                <a:lnTo>
                  <a:pt x="1448470" y="0"/>
                </a:lnTo>
                <a:lnTo>
                  <a:pt x="1448470" y="1265368"/>
                </a:lnTo>
                <a:lnTo>
                  <a:pt x="0" y="1265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0" r="-80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600157" y="9320630"/>
            <a:ext cx="10525274" cy="56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  <a:spcBef>
                <a:spcPct val="0"/>
              </a:spcBef>
            </a:pPr>
            <a:r>
              <a:rPr lang="en-US" sz="2000" b="1">
                <a:solidFill>
                  <a:srgbClr val="223F7B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УО «ГРОДНЕНСКИЙ ГОСУДАРСТВЕННЫЙ УНИВЕРСИТЕТ ИМЕНИ ЯНКИ КУПАЛЫ»</a:t>
            </a:r>
          </a:p>
          <a:p>
            <a:pPr algn="ctr">
              <a:lnSpc>
                <a:spcPts val="2040"/>
              </a:lnSpc>
              <a:spcBef>
                <a:spcPct val="0"/>
              </a:spcBef>
            </a:pPr>
            <a:r>
              <a:rPr lang="en-US" sz="2000" b="1">
                <a:solidFill>
                  <a:srgbClr val="223F7B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ФИЗИКО-ТЕХНИЧЕСКИЙ ФАКУЛЬТЕТ</a:t>
            </a:r>
          </a:p>
        </p:txBody>
      </p:sp>
      <p:sp>
        <p:nvSpPr>
          <p:cNvPr id="11" name="Freeform 11" descr="modelo_briefing"/>
          <p:cNvSpPr/>
          <p:nvPr/>
        </p:nvSpPr>
        <p:spPr>
          <a:xfrm>
            <a:off x="1138669" y="3697689"/>
            <a:ext cx="4426005" cy="2944524"/>
          </a:xfrm>
          <a:custGeom>
            <a:avLst/>
            <a:gdLst/>
            <a:ahLst/>
            <a:cxnLst/>
            <a:rect l="l" t="t" r="r" b="b"/>
            <a:pathLst>
              <a:path w="4426005" h="2944524">
                <a:moveTo>
                  <a:pt x="0" y="0"/>
                </a:moveTo>
                <a:lnTo>
                  <a:pt x="4426005" y="0"/>
                </a:lnTo>
                <a:lnTo>
                  <a:pt x="4426005" y="2944524"/>
                </a:lnTo>
                <a:lnTo>
                  <a:pt x="0" y="29445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02"/>
            </a:stretch>
          </a:blipFill>
        </p:spPr>
      </p:sp>
      <p:sp>
        <p:nvSpPr>
          <p:cNvPr id="12" name="Freeform 12" descr="http://1.bp.blogspot.com/-FhiJdLLqYM0/UPP-3iyNJaI/AAAAAAAAADE/cSXTkCX_oXc/s1600/supercomputadora-Flash-Gordon-736x600.jpg"/>
          <p:cNvSpPr/>
          <p:nvPr/>
        </p:nvSpPr>
        <p:spPr>
          <a:xfrm>
            <a:off x="6623894" y="5169951"/>
            <a:ext cx="3911531" cy="3188747"/>
          </a:xfrm>
          <a:custGeom>
            <a:avLst/>
            <a:gdLst/>
            <a:ahLst/>
            <a:cxnLst/>
            <a:rect l="l" t="t" r="r" b="b"/>
            <a:pathLst>
              <a:path w="3911531" h="3188747">
                <a:moveTo>
                  <a:pt x="0" y="0"/>
                </a:moveTo>
                <a:lnTo>
                  <a:pt x="3911531" y="0"/>
                </a:lnTo>
                <a:lnTo>
                  <a:pt x="3911531" y="3188747"/>
                </a:lnTo>
                <a:lnTo>
                  <a:pt x="0" y="31887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76"/>
            </a:stretch>
          </a:blipFill>
        </p:spPr>
      </p:sp>
      <p:sp>
        <p:nvSpPr>
          <p:cNvPr id="13" name="Freeform 13" descr="Описание: http://embesystechnologies.com/wp-content/uploads/2015/02/3.jpg"/>
          <p:cNvSpPr/>
          <p:nvPr/>
        </p:nvSpPr>
        <p:spPr>
          <a:xfrm>
            <a:off x="11594645" y="3341079"/>
            <a:ext cx="4343205" cy="3396795"/>
          </a:xfrm>
          <a:custGeom>
            <a:avLst/>
            <a:gdLst/>
            <a:ahLst/>
            <a:cxnLst/>
            <a:rect l="l" t="t" r="r" b="b"/>
            <a:pathLst>
              <a:path w="4343205" h="3396795">
                <a:moveTo>
                  <a:pt x="0" y="0"/>
                </a:moveTo>
                <a:lnTo>
                  <a:pt x="4343205" y="0"/>
                </a:lnTo>
                <a:lnTo>
                  <a:pt x="4343205" y="3396794"/>
                </a:lnTo>
                <a:lnTo>
                  <a:pt x="0" y="33967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6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11393" y="395921"/>
            <a:ext cx="9048006" cy="418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  <a:spcBef>
                <a:spcPct val="0"/>
              </a:spcBef>
            </a:pPr>
            <a:r>
              <a:rPr lang="en-US" sz="2900">
                <a:solidFill>
                  <a:srgbClr val="223F7B"/>
                </a:solidFill>
                <a:latin typeface="Telegraf"/>
                <a:ea typeface="Telegraf"/>
                <a:cs typeface="Telegraf"/>
                <a:sym typeface="Telegraf"/>
              </a:rPr>
              <a:t>Кафедра “Теоретической физики и теплотехники” </a:t>
            </a:r>
          </a:p>
        </p:txBody>
      </p: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201216">
            <a:off x="8889948" y="-5267434"/>
            <a:ext cx="12734711" cy="12730495"/>
            <a:chOff x="0" y="0"/>
            <a:chExt cx="16979614" cy="16973993"/>
          </a:xfrm>
        </p:grpSpPr>
        <p:sp>
          <p:nvSpPr>
            <p:cNvPr id="3" name="Freeform 3"/>
            <p:cNvSpPr/>
            <p:nvPr/>
          </p:nvSpPr>
          <p:spPr>
            <a:xfrm rot="-8392799">
              <a:off x="829305" y="5152512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0" y="0"/>
                  </a:moveTo>
                  <a:lnTo>
                    <a:pt x="14820804" y="0"/>
                  </a:lnTo>
                  <a:lnTo>
                    <a:pt x="14820804" y="7985835"/>
                  </a:lnTo>
                  <a:lnTo>
                    <a:pt x="0" y="798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372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8110959">
              <a:off x="1498185" y="4062702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0" y="0"/>
                  </a:moveTo>
                  <a:lnTo>
                    <a:pt x="14820804" y="0"/>
                  </a:lnTo>
                  <a:lnTo>
                    <a:pt x="14820804" y="7985835"/>
                  </a:lnTo>
                  <a:lnTo>
                    <a:pt x="0" y="798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40372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-9125425">
            <a:off x="-5829536" y="730190"/>
            <a:ext cx="12734711" cy="12730495"/>
            <a:chOff x="0" y="0"/>
            <a:chExt cx="16979614" cy="16973993"/>
          </a:xfrm>
        </p:grpSpPr>
        <p:sp>
          <p:nvSpPr>
            <p:cNvPr id="6" name="Freeform 6"/>
            <p:cNvSpPr/>
            <p:nvPr/>
          </p:nvSpPr>
          <p:spPr>
            <a:xfrm rot="-8392799">
              <a:off x="829305" y="5152512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0" y="0"/>
                  </a:moveTo>
                  <a:lnTo>
                    <a:pt x="14820804" y="0"/>
                  </a:lnTo>
                  <a:lnTo>
                    <a:pt x="14820804" y="7985835"/>
                  </a:lnTo>
                  <a:lnTo>
                    <a:pt x="0" y="798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372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8110959">
              <a:off x="1498185" y="4062702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0" y="0"/>
                  </a:moveTo>
                  <a:lnTo>
                    <a:pt x="14820804" y="0"/>
                  </a:lnTo>
                  <a:lnTo>
                    <a:pt x="14820804" y="7985835"/>
                  </a:lnTo>
                  <a:lnTo>
                    <a:pt x="0" y="798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40372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260764" y="2019299"/>
            <a:ext cx="13403067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70"/>
              </a:lnSpc>
            </a:pPr>
            <a:r>
              <a:rPr lang="ru-RU" sz="3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     </a:t>
            </a:r>
            <a:r>
              <a:rPr lang="en-US" sz="35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Выпускники</a:t>
            </a:r>
            <a:r>
              <a:rPr lang="en-US" sz="3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35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востребованы</a:t>
            </a:r>
            <a:r>
              <a:rPr lang="en-US" sz="3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:</a:t>
            </a:r>
          </a:p>
          <a:p>
            <a:pPr marL="755651" lvl="1" indent="-377825" algn="l">
              <a:lnSpc>
                <a:spcPts val="3570"/>
              </a:lnSpc>
              <a:buFont typeface="Arial"/>
              <a:buChar char="•"/>
            </a:pPr>
            <a:r>
              <a:rPr lang="en-US" sz="3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в </a:t>
            </a:r>
            <a:r>
              <a:rPr lang="en-US" sz="35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успешных</a:t>
            </a:r>
            <a:r>
              <a:rPr lang="en-US" sz="3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IT-</a:t>
            </a:r>
            <a:r>
              <a:rPr lang="en-US" sz="35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компаниях</a:t>
            </a:r>
            <a:r>
              <a:rPr lang="en-US" sz="3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;</a:t>
            </a:r>
          </a:p>
          <a:p>
            <a:pPr marL="755651" lvl="1" indent="-377825" algn="l">
              <a:lnSpc>
                <a:spcPts val="3570"/>
              </a:lnSpc>
              <a:buFont typeface="Arial"/>
              <a:buChar char="•"/>
            </a:pPr>
            <a:r>
              <a:rPr lang="en-US" sz="35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резидентах</a:t>
            </a:r>
            <a:r>
              <a:rPr lang="en-US" sz="3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35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Парка</a:t>
            </a:r>
            <a:r>
              <a:rPr lang="en-US" sz="3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35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высоких</a:t>
            </a:r>
            <a:r>
              <a:rPr lang="en-US" sz="3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35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технологий</a:t>
            </a:r>
            <a:r>
              <a:rPr lang="en-US" sz="3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;</a:t>
            </a:r>
          </a:p>
          <a:p>
            <a:pPr marL="755651" lvl="1" indent="-377825" algn="l">
              <a:lnSpc>
                <a:spcPts val="3570"/>
              </a:lnSpc>
              <a:buFont typeface="Arial"/>
              <a:buChar char="•"/>
            </a:pPr>
            <a:r>
              <a:rPr lang="en-US" sz="35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компаниях</a:t>
            </a:r>
            <a:r>
              <a:rPr lang="en-US" sz="3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35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по</a:t>
            </a:r>
            <a:r>
              <a:rPr lang="en-US" sz="3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35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проектированию</a:t>
            </a:r>
            <a:r>
              <a:rPr lang="en-US" sz="3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и </a:t>
            </a:r>
            <a:r>
              <a:rPr lang="en-US" sz="35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конструкторских</a:t>
            </a:r>
            <a:r>
              <a:rPr lang="en-US" sz="3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35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бюро</a:t>
            </a:r>
            <a:r>
              <a:rPr lang="en-US" sz="3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;</a:t>
            </a:r>
          </a:p>
          <a:p>
            <a:pPr marL="755651" lvl="1" indent="-377825" algn="l">
              <a:lnSpc>
                <a:spcPts val="3570"/>
              </a:lnSpc>
              <a:buFont typeface="Arial"/>
              <a:buChar char="•"/>
            </a:pPr>
            <a:r>
              <a:rPr lang="en-US" sz="35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крупных</a:t>
            </a:r>
            <a:r>
              <a:rPr lang="en-US" sz="3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35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предприятиях</a:t>
            </a:r>
            <a:r>
              <a:rPr lang="en-US" sz="3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35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промышленности</a:t>
            </a:r>
            <a:r>
              <a:rPr lang="en-US" sz="3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, </a:t>
            </a:r>
            <a:r>
              <a:rPr lang="en-US" sz="35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медицинских</a:t>
            </a:r>
            <a:r>
              <a:rPr lang="en-US" sz="3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и </a:t>
            </a:r>
            <a:r>
              <a:rPr lang="en-US" sz="35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научно-исследовательских</a:t>
            </a:r>
            <a:r>
              <a:rPr lang="en-US" sz="3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35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центрах</a:t>
            </a:r>
            <a:r>
              <a:rPr lang="en-US" sz="3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.</a:t>
            </a:r>
          </a:p>
        </p:txBody>
      </p:sp>
      <p:sp>
        <p:nvSpPr>
          <p:cNvPr id="9" name="Freeform 9"/>
          <p:cNvSpPr/>
          <p:nvPr/>
        </p:nvSpPr>
        <p:spPr>
          <a:xfrm>
            <a:off x="16535065" y="8967981"/>
            <a:ext cx="1448470" cy="1265368"/>
          </a:xfrm>
          <a:custGeom>
            <a:avLst/>
            <a:gdLst/>
            <a:ahLst/>
            <a:cxnLst/>
            <a:rect l="l" t="t" r="r" b="b"/>
            <a:pathLst>
              <a:path w="1448470" h="1265368">
                <a:moveTo>
                  <a:pt x="0" y="0"/>
                </a:moveTo>
                <a:lnTo>
                  <a:pt x="1448470" y="0"/>
                </a:lnTo>
                <a:lnTo>
                  <a:pt x="1448470" y="1265367"/>
                </a:lnTo>
                <a:lnTo>
                  <a:pt x="0" y="12653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0" r="-80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676931" y="9320630"/>
            <a:ext cx="10525274" cy="56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  <a:spcBef>
                <a:spcPct val="0"/>
              </a:spcBef>
            </a:pPr>
            <a:r>
              <a:rPr lang="en-US" sz="2000" b="1">
                <a:solidFill>
                  <a:srgbClr val="223F7B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УО «ГРОДНЕНСКИЙ ГОСУДАРСТВЕННЫЙ УНИВЕРСИТЕТ ИМЕНИ ЯНКИ КУПАЛЫ»</a:t>
            </a:r>
          </a:p>
          <a:p>
            <a:pPr algn="ctr">
              <a:lnSpc>
                <a:spcPts val="2040"/>
              </a:lnSpc>
              <a:spcBef>
                <a:spcPct val="0"/>
              </a:spcBef>
            </a:pPr>
            <a:r>
              <a:rPr lang="en-US" sz="2000" b="1">
                <a:solidFill>
                  <a:srgbClr val="223F7B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ФИЗИКО-ТЕХНИЧЕСКИЙ ФАКУЛЬТЕТ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11393" y="395921"/>
            <a:ext cx="9048006" cy="418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  <a:spcBef>
                <a:spcPct val="0"/>
              </a:spcBef>
            </a:pPr>
            <a:r>
              <a:rPr lang="en-US" sz="2900">
                <a:solidFill>
                  <a:srgbClr val="223F7B"/>
                </a:solidFill>
                <a:latin typeface="Telegraf"/>
                <a:ea typeface="Telegraf"/>
                <a:cs typeface="Telegraf"/>
                <a:sym typeface="Telegraf"/>
              </a:rPr>
              <a:t>Кафедра “Теоретической физики и теплотехники”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76762" y="6244909"/>
            <a:ext cx="12690465" cy="1813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70"/>
              </a:lnSpc>
            </a:pPr>
            <a:r>
              <a:rPr lang="en-US" sz="3500" b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Востребованность инженеров по специальности “Компьютерная физика” подтверждается заявками от потенциальных заказчиков кадров на общее количество 21 выпускника ежегодно в период с 2022 по 2027 гг.</a:t>
            </a:r>
          </a:p>
        </p:txBody>
      </p:sp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6C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3814" y="0"/>
            <a:ext cx="18461814" cy="11492837"/>
            <a:chOff x="0" y="0"/>
            <a:chExt cx="24615752" cy="15323783"/>
          </a:xfrm>
        </p:grpSpPr>
        <p:sp>
          <p:nvSpPr>
            <p:cNvPr id="3" name="Freeform 3"/>
            <p:cNvSpPr/>
            <p:nvPr/>
          </p:nvSpPr>
          <p:spPr>
            <a:xfrm>
              <a:off x="11057578" y="4884286"/>
              <a:ext cx="5446499" cy="5486400"/>
            </a:xfrm>
            <a:custGeom>
              <a:avLst/>
              <a:gdLst/>
              <a:ahLst/>
              <a:cxnLst/>
              <a:rect l="l" t="t" r="r" b="b"/>
              <a:pathLst>
                <a:path w="5446499" h="5486400">
                  <a:moveTo>
                    <a:pt x="0" y="0"/>
                  </a:moveTo>
                  <a:lnTo>
                    <a:pt x="5446499" y="0"/>
                  </a:lnTo>
                  <a:lnTo>
                    <a:pt x="5446499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862152" y="3397152"/>
              <a:ext cx="9753600" cy="3990109"/>
            </a:xfrm>
            <a:custGeom>
              <a:avLst/>
              <a:gdLst/>
              <a:ahLst/>
              <a:cxnLst/>
              <a:rect l="l" t="t" r="r" b="b"/>
              <a:pathLst>
                <a:path w="9753600" h="3990109">
                  <a:moveTo>
                    <a:pt x="0" y="0"/>
                  </a:moveTo>
                  <a:lnTo>
                    <a:pt x="9753600" y="0"/>
                  </a:lnTo>
                  <a:lnTo>
                    <a:pt x="9753600" y="3990109"/>
                  </a:lnTo>
                  <a:lnTo>
                    <a:pt x="0" y="3990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276122" y="893645"/>
              <a:ext cx="4679856" cy="3990641"/>
            </a:xfrm>
            <a:custGeom>
              <a:avLst/>
              <a:gdLst/>
              <a:ahLst/>
              <a:cxnLst/>
              <a:rect l="l" t="t" r="r" b="b"/>
              <a:pathLst>
                <a:path w="4679856" h="3990641">
                  <a:moveTo>
                    <a:pt x="0" y="0"/>
                  </a:moveTo>
                  <a:lnTo>
                    <a:pt x="4679856" y="0"/>
                  </a:lnTo>
                  <a:lnTo>
                    <a:pt x="4679856" y="3990641"/>
                  </a:lnTo>
                  <a:lnTo>
                    <a:pt x="0" y="3990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6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817832">
              <a:off x="8242828" y="10797837"/>
              <a:ext cx="4281308" cy="4078919"/>
            </a:xfrm>
            <a:custGeom>
              <a:avLst/>
              <a:gdLst/>
              <a:ahLst/>
              <a:cxnLst/>
              <a:rect l="l" t="t" r="r" b="b"/>
              <a:pathLst>
                <a:path w="4281308" h="4078919">
                  <a:moveTo>
                    <a:pt x="0" y="0"/>
                  </a:moveTo>
                  <a:lnTo>
                    <a:pt x="4281308" y="0"/>
                  </a:lnTo>
                  <a:lnTo>
                    <a:pt x="4281308" y="4078919"/>
                  </a:lnTo>
                  <a:lnTo>
                    <a:pt x="0" y="4078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999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698337">
              <a:off x="100484" y="424017"/>
              <a:ext cx="4350234" cy="1439532"/>
            </a:xfrm>
            <a:custGeom>
              <a:avLst/>
              <a:gdLst/>
              <a:ahLst/>
              <a:cxnLst/>
              <a:rect l="l" t="t" r="r" b="b"/>
              <a:pathLst>
                <a:path w="4350234" h="1439532">
                  <a:moveTo>
                    <a:pt x="0" y="0"/>
                  </a:moveTo>
                  <a:lnTo>
                    <a:pt x="4350234" y="0"/>
                  </a:lnTo>
                  <a:lnTo>
                    <a:pt x="4350234" y="1439532"/>
                  </a:lnTo>
                  <a:lnTo>
                    <a:pt x="0" y="1439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6999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19292923" y="7387261"/>
              <a:ext cx="5322829" cy="2264622"/>
            </a:xfrm>
            <a:custGeom>
              <a:avLst/>
              <a:gdLst/>
              <a:ahLst/>
              <a:cxnLst/>
              <a:rect l="l" t="t" r="r" b="b"/>
              <a:pathLst>
                <a:path w="5322829" h="2264622">
                  <a:moveTo>
                    <a:pt x="0" y="0"/>
                  </a:moveTo>
                  <a:lnTo>
                    <a:pt x="5322829" y="0"/>
                  </a:lnTo>
                  <a:lnTo>
                    <a:pt x="5322829" y="2264621"/>
                  </a:lnTo>
                  <a:lnTo>
                    <a:pt x="0" y="22646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6999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501289">
              <a:off x="12217535" y="9722692"/>
              <a:ext cx="9753600" cy="3440361"/>
            </a:xfrm>
            <a:custGeom>
              <a:avLst/>
              <a:gdLst/>
              <a:ahLst/>
              <a:cxnLst/>
              <a:rect l="l" t="t" r="r" b="b"/>
              <a:pathLst>
                <a:path w="9753600" h="3440361">
                  <a:moveTo>
                    <a:pt x="0" y="0"/>
                  </a:moveTo>
                  <a:lnTo>
                    <a:pt x="9753600" y="0"/>
                  </a:lnTo>
                  <a:lnTo>
                    <a:pt x="9753600" y="3440361"/>
                  </a:lnTo>
                  <a:lnTo>
                    <a:pt x="0" y="3440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6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437491" y="10619079"/>
              <a:ext cx="6627652" cy="3096921"/>
            </a:xfrm>
            <a:custGeom>
              <a:avLst/>
              <a:gdLst/>
              <a:ahLst/>
              <a:cxnLst/>
              <a:rect l="l" t="t" r="r" b="b"/>
              <a:pathLst>
                <a:path w="6627652" h="3096921">
                  <a:moveTo>
                    <a:pt x="0" y="0"/>
                  </a:moveTo>
                  <a:lnTo>
                    <a:pt x="6627651" y="0"/>
                  </a:lnTo>
                  <a:lnTo>
                    <a:pt x="6627651" y="3096921"/>
                  </a:lnTo>
                  <a:lnTo>
                    <a:pt x="0" y="3096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6999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437491" y="5415468"/>
              <a:ext cx="9753600" cy="3085684"/>
            </a:xfrm>
            <a:custGeom>
              <a:avLst/>
              <a:gdLst/>
              <a:ahLst/>
              <a:cxnLst/>
              <a:rect l="l" t="t" r="r" b="b"/>
              <a:pathLst>
                <a:path w="9753600" h="3085684">
                  <a:moveTo>
                    <a:pt x="0" y="0"/>
                  </a:moveTo>
                  <a:lnTo>
                    <a:pt x="9753600" y="0"/>
                  </a:lnTo>
                  <a:lnTo>
                    <a:pt x="9753600" y="3085684"/>
                  </a:lnTo>
                  <a:lnTo>
                    <a:pt x="0" y="3085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6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1019071">
              <a:off x="3751317" y="1371600"/>
              <a:ext cx="3995511" cy="4169888"/>
            </a:xfrm>
            <a:custGeom>
              <a:avLst/>
              <a:gdLst/>
              <a:ahLst/>
              <a:cxnLst/>
              <a:rect l="l" t="t" r="r" b="b"/>
              <a:pathLst>
                <a:path w="3995511" h="4169888">
                  <a:moveTo>
                    <a:pt x="0" y="0"/>
                  </a:moveTo>
                  <a:lnTo>
                    <a:pt x="3995511" y="0"/>
                  </a:lnTo>
                  <a:lnTo>
                    <a:pt x="3995511" y="4169888"/>
                  </a:lnTo>
                  <a:lnTo>
                    <a:pt x="0" y="4169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6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9424786" y="1005178"/>
            <a:ext cx="8561552" cy="9281822"/>
            <a:chOff x="0" y="0"/>
            <a:chExt cx="585724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857240" cy="6350000"/>
            </a:xfrm>
            <a:custGeom>
              <a:avLst/>
              <a:gdLst/>
              <a:ahLst/>
              <a:cxnLst/>
              <a:rect l="l" t="t" r="r" b="b"/>
              <a:pathLst>
                <a:path w="5857240" h="6350000">
                  <a:moveTo>
                    <a:pt x="2928620" y="0"/>
                  </a:moveTo>
                  <a:cubicBezTo>
                    <a:pt x="4546600" y="0"/>
                    <a:pt x="5857240" y="1310640"/>
                    <a:pt x="5857240" y="2928620"/>
                  </a:cubicBezTo>
                  <a:lnTo>
                    <a:pt x="5857240" y="6350000"/>
                  </a:lnTo>
                  <a:lnTo>
                    <a:pt x="0" y="6350000"/>
                  </a:lnTo>
                  <a:lnTo>
                    <a:pt x="0" y="2928620"/>
                  </a:lnTo>
                  <a:cubicBezTo>
                    <a:pt x="0" y="1310640"/>
                    <a:pt x="1310640" y="0"/>
                    <a:pt x="2928620" y="0"/>
                  </a:cubicBezTo>
                  <a:close/>
                </a:path>
              </a:pathLst>
            </a:custGeom>
            <a:blipFill>
              <a:blip r:embed="rId22"/>
              <a:stretch>
                <a:fillRect l="-87967" t="-27215" r="-27109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8447191" y="6102251"/>
            <a:ext cx="11190359" cy="7127428"/>
            <a:chOff x="0" y="0"/>
            <a:chExt cx="14920478" cy="9503237"/>
          </a:xfrm>
        </p:grpSpPr>
        <p:sp>
          <p:nvSpPr>
            <p:cNvPr id="16" name="Freeform 16"/>
            <p:cNvSpPr/>
            <p:nvPr/>
          </p:nvSpPr>
          <p:spPr>
            <a:xfrm rot="-281298">
              <a:off x="291723" y="572995"/>
              <a:ext cx="14337032" cy="7725166"/>
            </a:xfrm>
            <a:custGeom>
              <a:avLst/>
              <a:gdLst/>
              <a:ahLst/>
              <a:cxnLst/>
              <a:rect l="l" t="t" r="r" b="b"/>
              <a:pathLst>
                <a:path w="14337032" h="7725166">
                  <a:moveTo>
                    <a:pt x="0" y="0"/>
                  </a:moveTo>
                  <a:lnTo>
                    <a:pt x="14337032" y="0"/>
                  </a:lnTo>
                  <a:lnTo>
                    <a:pt x="14337032" y="7725165"/>
                  </a:lnTo>
                  <a:lnTo>
                    <a:pt x="0" y="7725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 b="-40372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541">
              <a:off x="575624" y="1776941"/>
              <a:ext cx="14337032" cy="7725166"/>
            </a:xfrm>
            <a:custGeom>
              <a:avLst/>
              <a:gdLst/>
              <a:ahLst/>
              <a:cxnLst/>
              <a:rect l="l" t="t" r="r" b="b"/>
              <a:pathLst>
                <a:path w="14337032" h="7725166">
                  <a:moveTo>
                    <a:pt x="0" y="0"/>
                  </a:moveTo>
                  <a:lnTo>
                    <a:pt x="14337032" y="0"/>
                  </a:lnTo>
                  <a:lnTo>
                    <a:pt x="14337032" y="7725166"/>
                  </a:lnTo>
                  <a:lnTo>
                    <a:pt x="0" y="7725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 b="-40372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851772" y="6102251"/>
            <a:ext cx="8015241" cy="1692346"/>
            <a:chOff x="0" y="0"/>
            <a:chExt cx="10686989" cy="2256462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0686989" cy="2256462"/>
              <a:chOff x="0" y="0"/>
              <a:chExt cx="20399931" cy="432183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0399932" cy="4321838"/>
              </a:xfrm>
              <a:custGeom>
                <a:avLst/>
                <a:gdLst/>
                <a:ahLst/>
                <a:cxnLst/>
                <a:rect l="l" t="t" r="r" b="b"/>
                <a:pathLst>
                  <a:path w="20399932" h="4321838">
                    <a:moveTo>
                      <a:pt x="20399932" y="4321838"/>
                    </a:moveTo>
                    <a:lnTo>
                      <a:pt x="1124331" y="4321838"/>
                    </a:lnTo>
                    <a:cubicBezTo>
                      <a:pt x="503428" y="4321838"/>
                      <a:pt x="0" y="3818410"/>
                      <a:pt x="0" y="3197507"/>
                    </a:cubicBezTo>
                    <a:lnTo>
                      <a:pt x="0" y="0"/>
                    </a:lnTo>
                    <a:lnTo>
                      <a:pt x="19275600" y="0"/>
                    </a:lnTo>
                    <a:cubicBezTo>
                      <a:pt x="19896630" y="0"/>
                      <a:pt x="20399932" y="503428"/>
                      <a:pt x="20399932" y="1124331"/>
                    </a:cubicBezTo>
                    <a:lnTo>
                      <a:pt x="20399932" y="4321838"/>
                    </a:lnTo>
                    <a:close/>
                  </a:path>
                </a:pathLst>
              </a:custGeom>
              <a:solidFill>
                <a:srgbClr val="C29755"/>
              </a:solidFill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647649" y="285798"/>
              <a:ext cx="9391690" cy="1608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3500" b="1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ЭЛЕКТРОЭНЕРГЕТИКА И ЭЛЕКТРОТЕХНИКА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-451844" y="-480234"/>
            <a:ext cx="4754390" cy="4421464"/>
          </a:xfrm>
          <a:custGeom>
            <a:avLst/>
            <a:gdLst/>
            <a:ahLst/>
            <a:cxnLst/>
            <a:rect l="l" t="t" r="r" b="b"/>
            <a:pathLst>
              <a:path w="4754390" h="4421464">
                <a:moveTo>
                  <a:pt x="0" y="0"/>
                </a:moveTo>
                <a:lnTo>
                  <a:pt x="4754390" y="0"/>
                </a:lnTo>
                <a:lnTo>
                  <a:pt x="4754390" y="4421464"/>
                </a:lnTo>
                <a:lnTo>
                  <a:pt x="0" y="4421464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r="-78"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851772" y="7876926"/>
            <a:ext cx="8170836" cy="143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Кафедра «Электротехники и электроники»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018284" y="475503"/>
            <a:ext cx="12008647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E1E1E1"/>
                </a:solidFill>
                <a:latin typeface="Arimo"/>
                <a:ea typeface="Arimo"/>
                <a:cs typeface="Arimo"/>
                <a:sym typeface="Arimo"/>
              </a:rPr>
              <a:t>УО «ГРОДНЕНСКИЙ ГОСУДАРСТВЕННЫЙ УНИВЕРСИТЕТ ИМЕНИ ЯНКИ КУПАЛЫ»</a:t>
            </a:r>
          </a:p>
          <a:p>
            <a:pPr algn="ctr">
              <a:lnSpc>
                <a:spcPts val="2760"/>
              </a:lnSpc>
            </a:pPr>
            <a:r>
              <a:rPr lang="en-US" sz="2300">
                <a:solidFill>
                  <a:srgbClr val="E1E1E1"/>
                </a:solidFill>
                <a:latin typeface="Arimo"/>
                <a:ea typeface="Arimo"/>
                <a:cs typeface="Arimo"/>
                <a:sym typeface="Arimo"/>
              </a:rPr>
              <a:t>ФИЗИКО-ТЕХНИЧЕСКИЙ ФАКУЛЬТЕТ</a:t>
            </a:r>
          </a:p>
        </p:txBody>
      </p:sp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700000">
            <a:off x="-1999593" y="-6110257"/>
            <a:ext cx="12734711" cy="12730495"/>
            <a:chOff x="0" y="0"/>
            <a:chExt cx="16979614" cy="16973993"/>
          </a:xfrm>
        </p:grpSpPr>
        <p:sp>
          <p:nvSpPr>
            <p:cNvPr id="3" name="Freeform 3"/>
            <p:cNvSpPr/>
            <p:nvPr/>
          </p:nvSpPr>
          <p:spPr>
            <a:xfrm rot="-8392799">
              <a:off x="829305" y="5152512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0" y="0"/>
                  </a:moveTo>
                  <a:lnTo>
                    <a:pt x="14820804" y="0"/>
                  </a:lnTo>
                  <a:lnTo>
                    <a:pt x="14820804" y="7985835"/>
                  </a:lnTo>
                  <a:lnTo>
                    <a:pt x="0" y="798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372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8110959">
              <a:off x="1498185" y="4062702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0" y="0"/>
                  </a:moveTo>
                  <a:lnTo>
                    <a:pt x="14820804" y="0"/>
                  </a:lnTo>
                  <a:lnTo>
                    <a:pt x="14820804" y="7985835"/>
                  </a:lnTo>
                  <a:lnTo>
                    <a:pt x="0" y="798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40372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5641916">
            <a:off x="14072225" y="5988143"/>
            <a:ext cx="7227436" cy="7225044"/>
            <a:chOff x="0" y="0"/>
            <a:chExt cx="9636582" cy="9633392"/>
          </a:xfrm>
        </p:grpSpPr>
        <p:sp>
          <p:nvSpPr>
            <p:cNvPr id="6" name="Freeform 6"/>
            <p:cNvSpPr/>
            <p:nvPr/>
          </p:nvSpPr>
          <p:spPr>
            <a:xfrm rot="-8392799">
              <a:off x="470662" y="2924248"/>
              <a:ext cx="8411374" cy="4532267"/>
            </a:xfrm>
            <a:custGeom>
              <a:avLst/>
              <a:gdLst/>
              <a:ahLst/>
              <a:cxnLst/>
              <a:rect l="l" t="t" r="r" b="b"/>
              <a:pathLst>
                <a:path w="8411374" h="4532267">
                  <a:moveTo>
                    <a:pt x="0" y="0"/>
                  </a:moveTo>
                  <a:lnTo>
                    <a:pt x="8411374" y="0"/>
                  </a:lnTo>
                  <a:lnTo>
                    <a:pt x="8411374" y="4532267"/>
                  </a:lnTo>
                  <a:lnTo>
                    <a:pt x="0" y="4532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372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8110959">
              <a:off x="850277" y="2305739"/>
              <a:ext cx="8411374" cy="4532267"/>
            </a:xfrm>
            <a:custGeom>
              <a:avLst/>
              <a:gdLst/>
              <a:ahLst/>
              <a:cxnLst/>
              <a:rect l="l" t="t" r="r" b="b"/>
              <a:pathLst>
                <a:path w="8411374" h="4532267">
                  <a:moveTo>
                    <a:pt x="0" y="0"/>
                  </a:moveTo>
                  <a:lnTo>
                    <a:pt x="8411375" y="0"/>
                  </a:lnTo>
                  <a:lnTo>
                    <a:pt x="8411375" y="4532267"/>
                  </a:lnTo>
                  <a:lnTo>
                    <a:pt x="0" y="4532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40372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9926419" y="558165"/>
            <a:ext cx="12690465" cy="470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70"/>
              </a:lnSpc>
            </a:pPr>
            <a:r>
              <a:rPr lang="en-US" sz="3500" b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Электроэнергетика и электротехника </a:t>
            </a:r>
          </a:p>
        </p:txBody>
      </p:sp>
      <p:sp>
        <p:nvSpPr>
          <p:cNvPr id="9" name="Freeform 9"/>
          <p:cNvSpPr/>
          <p:nvPr/>
        </p:nvSpPr>
        <p:spPr>
          <a:xfrm>
            <a:off x="304465" y="8967981"/>
            <a:ext cx="1448470" cy="1265368"/>
          </a:xfrm>
          <a:custGeom>
            <a:avLst/>
            <a:gdLst/>
            <a:ahLst/>
            <a:cxnLst/>
            <a:rect l="l" t="t" r="r" b="b"/>
            <a:pathLst>
              <a:path w="1448470" h="1265368">
                <a:moveTo>
                  <a:pt x="0" y="0"/>
                </a:moveTo>
                <a:lnTo>
                  <a:pt x="1448470" y="0"/>
                </a:lnTo>
                <a:lnTo>
                  <a:pt x="1448470" y="1265367"/>
                </a:lnTo>
                <a:lnTo>
                  <a:pt x="0" y="12653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0" r="-80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52935" y="9320630"/>
            <a:ext cx="10525274" cy="56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  <a:spcBef>
                <a:spcPct val="0"/>
              </a:spcBef>
            </a:pPr>
            <a:r>
              <a:rPr lang="en-US" sz="2000" b="1">
                <a:solidFill>
                  <a:srgbClr val="223F7B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УО «ГРОДНЕНСКИЙ ГОСУДАРСТВЕННЫЙ УНИВЕРСИТЕТ ИМЕНИ ЯНКИ КУПАЛЫ»</a:t>
            </a:r>
          </a:p>
          <a:p>
            <a:pPr algn="ctr">
              <a:lnSpc>
                <a:spcPts val="2040"/>
              </a:lnSpc>
              <a:spcBef>
                <a:spcPct val="0"/>
              </a:spcBef>
            </a:pPr>
            <a:r>
              <a:rPr lang="en-US" sz="2000" b="1">
                <a:solidFill>
                  <a:srgbClr val="223F7B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ФИЗИКО-ТЕХНИЧЕСКИЙ ФАКУЛЬТЕТ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956211" y="6073040"/>
            <a:ext cx="13451468" cy="2708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70"/>
              </a:lnSpc>
            </a:pPr>
            <a:r>
              <a:rPr lang="en-US" sz="3500" b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Выпускники работают в энергетических хозяйствах предприятий и организаций, на объектах производства, передачи и распределения электрической, тепловой энергии, энергоресурсов, выполняя проектирование, монтаж, текущую эксплуатацию, ремонт объектов и оборудования энергетических систем. </a:t>
            </a:r>
          </a:p>
        </p:txBody>
      </p:sp>
      <p:sp>
        <p:nvSpPr>
          <p:cNvPr id="12" name="Freeform 12"/>
          <p:cNvSpPr/>
          <p:nvPr/>
        </p:nvSpPr>
        <p:spPr>
          <a:xfrm>
            <a:off x="2575709" y="2200835"/>
            <a:ext cx="2537898" cy="3276374"/>
          </a:xfrm>
          <a:custGeom>
            <a:avLst/>
            <a:gdLst/>
            <a:ahLst/>
            <a:cxnLst/>
            <a:rect l="l" t="t" r="r" b="b"/>
            <a:pathLst>
              <a:path w="2537898" h="3276374">
                <a:moveTo>
                  <a:pt x="0" y="0"/>
                </a:moveTo>
                <a:lnTo>
                  <a:pt x="2537898" y="0"/>
                </a:lnTo>
                <a:lnTo>
                  <a:pt x="2537898" y="3276375"/>
                </a:lnTo>
                <a:lnTo>
                  <a:pt x="0" y="32763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72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542704" y="2257533"/>
            <a:ext cx="4139240" cy="3219677"/>
          </a:xfrm>
          <a:custGeom>
            <a:avLst/>
            <a:gdLst/>
            <a:ahLst/>
            <a:cxnLst/>
            <a:rect l="l" t="t" r="r" b="b"/>
            <a:pathLst>
              <a:path w="4139240" h="3219677">
                <a:moveTo>
                  <a:pt x="0" y="0"/>
                </a:moveTo>
                <a:lnTo>
                  <a:pt x="4139240" y="0"/>
                </a:lnTo>
                <a:lnTo>
                  <a:pt x="4139240" y="3219677"/>
                </a:lnTo>
                <a:lnTo>
                  <a:pt x="0" y="32196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100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111042" y="2257533"/>
            <a:ext cx="3996840" cy="3219677"/>
          </a:xfrm>
          <a:custGeom>
            <a:avLst/>
            <a:gdLst/>
            <a:ahLst/>
            <a:cxnLst/>
            <a:rect l="l" t="t" r="r" b="b"/>
            <a:pathLst>
              <a:path w="3996840" h="3219677">
                <a:moveTo>
                  <a:pt x="0" y="0"/>
                </a:moveTo>
                <a:lnTo>
                  <a:pt x="3996840" y="0"/>
                </a:lnTo>
                <a:lnTo>
                  <a:pt x="3996840" y="3219677"/>
                </a:lnTo>
                <a:lnTo>
                  <a:pt x="0" y="32196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6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536507" y="2257533"/>
            <a:ext cx="2334567" cy="3219677"/>
          </a:xfrm>
          <a:custGeom>
            <a:avLst/>
            <a:gdLst/>
            <a:ahLst/>
            <a:cxnLst/>
            <a:rect l="l" t="t" r="r" b="b"/>
            <a:pathLst>
              <a:path w="2334567" h="3219677">
                <a:moveTo>
                  <a:pt x="0" y="0"/>
                </a:moveTo>
                <a:lnTo>
                  <a:pt x="2334566" y="0"/>
                </a:lnTo>
                <a:lnTo>
                  <a:pt x="2334566" y="3219677"/>
                </a:lnTo>
                <a:lnTo>
                  <a:pt x="0" y="32196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19"/>
            </a:stretch>
          </a:blipFill>
        </p:spPr>
      </p:sp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6C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3814" y="0"/>
            <a:ext cx="18461814" cy="11492837"/>
            <a:chOff x="0" y="0"/>
            <a:chExt cx="24615752" cy="15323783"/>
          </a:xfrm>
        </p:grpSpPr>
        <p:sp>
          <p:nvSpPr>
            <p:cNvPr id="3" name="Freeform 3"/>
            <p:cNvSpPr/>
            <p:nvPr/>
          </p:nvSpPr>
          <p:spPr>
            <a:xfrm>
              <a:off x="11057578" y="4884286"/>
              <a:ext cx="5446499" cy="5486400"/>
            </a:xfrm>
            <a:custGeom>
              <a:avLst/>
              <a:gdLst/>
              <a:ahLst/>
              <a:cxnLst/>
              <a:rect l="l" t="t" r="r" b="b"/>
              <a:pathLst>
                <a:path w="5446499" h="5486400">
                  <a:moveTo>
                    <a:pt x="0" y="0"/>
                  </a:moveTo>
                  <a:lnTo>
                    <a:pt x="5446499" y="0"/>
                  </a:lnTo>
                  <a:lnTo>
                    <a:pt x="5446499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862152" y="3397152"/>
              <a:ext cx="9753600" cy="3990109"/>
            </a:xfrm>
            <a:custGeom>
              <a:avLst/>
              <a:gdLst/>
              <a:ahLst/>
              <a:cxnLst/>
              <a:rect l="l" t="t" r="r" b="b"/>
              <a:pathLst>
                <a:path w="9753600" h="3990109">
                  <a:moveTo>
                    <a:pt x="0" y="0"/>
                  </a:moveTo>
                  <a:lnTo>
                    <a:pt x="9753600" y="0"/>
                  </a:lnTo>
                  <a:lnTo>
                    <a:pt x="9753600" y="3990109"/>
                  </a:lnTo>
                  <a:lnTo>
                    <a:pt x="0" y="3990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276122" y="893645"/>
              <a:ext cx="4679856" cy="3990641"/>
            </a:xfrm>
            <a:custGeom>
              <a:avLst/>
              <a:gdLst/>
              <a:ahLst/>
              <a:cxnLst/>
              <a:rect l="l" t="t" r="r" b="b"/>
              <a:pathLst>
                <a:path w="4679856" h="3990641">
                  <a:moveTo>
                    <a:pt x="0" y="0"/>
                  </a:moveTo>
                  <a:lnTo>
                    <a:pt x="4679856" y="0"/>
                  </a:lnTo>
                  <a:lnTo>
                    <a:pt x="4679856" y="3990641"/>
                  </a:lnTo>
                  <a:lnTo>
                    <a:pt x="0" y="3990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6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817832">
              <a:off x="8242828" y="10797837"/>
              <a:ext cx="4281308" cy="4078919"/>
            </a:xfrm>
            <a:custGeom>
              <a:avLst/>
              <a:gdLst/>
              <a:ahLst/>
              <a:cxnLst/>
              <a:rect l="l" t="t" r="r" b="b"/>
              <a:pathLst>
                <a:path w="4281308" h="4078919">
                  <a:moveTo>
                    <a:pt x="0" y="0"/>
                  </a:moveTo>
                  <a:lnTo>
                    <a:pt x="4281308" y="0"/>
                  </a:lnTo>
                  <a:lnTo>
                    <a:pt x="4281308" y="4078919"/>
                  </a:lnTo>
                  <a:lnTo>
                    <a:pt x="0" y="4078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999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698337">
              <a:off x="100484" y="424017"/>
              <a:ext cx="4350234" cy="1439532"/>
            </a:xfrm>
            <a:custGeom>
              <a:avLst/>
              <a:gdLst/>
              <a:ahLst/>
              <a:cxnLst/>
              <a:rect l="l" t="t" r="r" b="b"/>
              <a:pathLst>
                <a:path w="4350234" h="1439532">
                  <a:moveTo>
                    <a:pt x="0" y="0"/>
                  </a:moveTo>
                  <a:lnTo>
                    <a:pt x="4350234" y="0"/>
                  </a:lnTo>
                  <a:lnTo>
                    <a:pt x="4350234" y="1439532"/>
                  </a:lnTo>
                  <a:lnTo>
                    <a:pt x="0" y="1439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6999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19292923" y="7387261"/>
              <a:ext cx="5322829" cy="2264622"/>
            </a:xfrm>
            <a:custGeom>
              <a:avLst/>
              <a:gdLst/>
              <a:ahLst/>
              <a:cxnLst/>
              <a:rect l="l" t="t" r="r" b="b"/>
              <a:pathLst>
                <a:path w="5322829" h="2264622">
                  <a:moveTo>
                    <a:pt x="0" y="0"/>
                  </a:moveTo>
                  <a:lnTo>
                    <a:pt x="5322829" y="0"/>
                  </a:lnTo>
                  <a:lnTo>
                    <a:pt x="5322829" y="2264621"/>
                  </a:lnTo>
                  <a:lnTo>
                    <a:pt x="0" y="22646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6999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501289">
              <a:off x="12217535" y="9722692"/>
              <a:ext cx="9753600" cy="3440361"/>
            </a:xfrm>
            <a:custGeom>
              <a:avLst/>
              <a:gdLst/>
              <a:ahLst/>
              <a:cxnLst/>
              <a:rect l="l" t="t" r="r" b="b"/>
              <a:pathLst>
                <a:path w="9753600" h="3440361">
                  <a:moveTo>
                    <a:pt x="0" y="0"/>
                  </a:moveTo>
                  <a:lnTo>
                    <a:pt x="9753600" y="0"/>
                  </a:lnTo>
                  <a:lnTo>
                    <a:pt x="9753600" y="3440361"/>
                  </a:lnTo>
                  <a:lnTo>
                    <a:pt x="0" y="3440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6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437491" y="10619079"/>
              <a:ext cx="6627652" cy="3096921"/>
            </a:xfrm>
            <a:custGeom>
              <a:avLst/>
              <a:gdLst/>
              <a:ahLst/>
              <a:cxnLst/>
              <a:rect l="l" t="t" r="r" b="b"/>
              <a:pathLst>
                <a:path w="6627652" h="3096921">
                  <a:moveTo>
                    <a:pt x="0" y="0"/>
                  </a:moveTo>
                  <a:lnTo>
                    <a:pt x="6627651" y="0"/>
                  </a:lnTo>
                  <a:lnTo>
                    <a:pt x="6627651" y="3096921"/>
                  </a:lnTo>
                  <a:lnTo>
                    <a:pt x="0" y="3096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6999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437491" y="5415468"/>
              <a:ext cx="9753600" cy="3085684"/>
            </a:xfrm>
            <a:custGeom>
              <a:avLst/>
              <a:gdLst/>
              <a:ahLst/>
              <a:cxnLst/>
              <a:rect l="l" t="t" r="r" b="b"/>
              <a:pathLst>
                <a:path w="9753600" h="3085684">
                  <a:moveTo>
                    <a:pt x="0" y="0"/>
                  </a:moveTo>
                  <a:lnTo>
                    <a:pt x="9753600" y="0"/>
                  </a:lnTo>
                  <a:lnTo>
                    <a:pt x="9753600" y="3085684"/>
                  </a:lnTo>
                  <a:lnTo>
                    <a:pt x="0" y="3085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6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1019071">
              <a:off x="3751317" y="1371600"/>
              <a:ext cx="3995511" cy="4169888"/>
            </a:xfrm>
            <a:custGeom>
              <a:avLst/>
              <a:gdLst/>
              <a:ahLst/>
              <a:cxnLst/>
              <a:rect l="l" t="t" r="r" b="b"/>
              <a:pathLst>
                <a:path w="3995511" h="4169888">
                  <a:moveTo>
                    <a:pt x="0" y="0"/>
                  </a:moveTo>
                  <a:lnTo>
                    <a:pt x="3995511" y="0"/>
                  </a:lnTo>
                  <a:lnTo>
                    <a:pt x="3995511" y="4169888"/>
                  </a:lnTo>
                  <a:lnTo>
                    <a:pt x="0" y="4169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6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751805" y="1313860"/>
            <a:ext cx="7525019" cy="8158086"/>
            <a:chOff x="0" y="0"/>
            <a:chExt cx="585724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857240" cy="6350000"/>
            </a:xfrm>
            <a:custGeom>
              <a:avLst/>
              <a:gdLst/>
              <a:ahLst/>
              <a:cxnLst/>
              <a:rect l="l" t="t" r="r" b="b"/>
              <a:pathLst>
                <a:path w="5857240" h="6350000">
                  <a:moveTo>
                    <a:pt x="2928620" y="0"/>
                  </a:moveTo>
                  <a:cubicBezTo>
                    <a:pt x="4546600" y="0"/>
                    <a:pt x="5857240" y="1310640"/>
                    <a:pt x="5857240" y="2928620"/>
                  </a:cubicBezTo>
                  <a:lnTo>
                    <a:pt x="5857240" y="6350000"/>
                  </a:lnTo>
                  <a:lnTo>
                    <a:pt x="0" y="6350000"/>
                  </a:lnTo>
                  <a:lnTo>
                    <a:pt x="0" y="2928620"/>
                  </a:lnTo>
                  <a:cubicBezTo>
                    <a:pt x="0" y="1310640"/>
                    <a:pt x="1310640" y="0"/>
                    <a:pt x="2928620" y="0"/>
                  </a:cubicBezTo>
                  <a:close/>
                </a:path>
              </a:pathLst>
            </a:custGeom>
            <a:blipFill>
              <a:blip r:embed="rId22"/>
              <a:stretch>
                <a:fillRect l="-7783" r="-37552" b="-16295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 rot="-256904">
            <a:off x="-2916878" y="4814931"/>
            <a:ext cx="13233318" cy="9855464"/>
            <a:chOff x="0" y="0"/>
            <a:chExt cx="17644424" cy="13140618"/>
          </a:xfrm>
        </p:grpSpPr>
        <p:sp>
          <p:nvSpPr>
            <p:cNvPr id="16" name="Freeform 16"/>
            <p:cNvSpPr/>
            <p:nvPr/>
          </p:nvSpPr>
          <p:spPr>
            <a:xfrm rot="817792" flipH="1">
              <a:off x="2091383" y="1633806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14820804" y="0"/>
                  </a:moveTo>
                  <a:lnTo>
                    <a:pt x="0" y="0"/>
                  </a:lnTo>
                  <a:lnTo>
                    <a:pt x="0" y="7985835"/>
                  </a:lnTo>
                  <a:lnTo>
                    <a:pt x="14820804" y="7985835"/>
                  </a:lnTo>
                  <a:lnTo>
                    <a:pt x="14820804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 b="-40372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1301861" flipH="1">
              <a:off x="951173" y="2697997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14820804" y="0"/>
                  </a:moveTo>
                  <a:lnTo>
                    <a:pt x="0" y="0"/>
                  </a:lnTo>
                  <a:lnTo>
                    <a:pt x="0" y="7985834"/>
                  </a:lnTo>
                  <a:lnTo>
                    <a:pt x="14820804" y="7985834"/>
                  </a:lnTo>
                  <a:lnTo>
                    <a:pt x="14820804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 b="-40372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9554422" y="4963220"/>
            <a:ext cx="8015241" cy="1692346"/>
            <a:chOff x="0" y="0"/>
            <a:chExt cx="10686989" cy="2256462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0686989" cy="2256462"/>
              <a:chOff x="0" y="0"/>
              <a:chExt cx="20399931" cy="432183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0399932" cy="4321838"/>
              </a:xfrm>
              <a:custGeom>
                <a:avLst/>
                <a:gdLst/>
                <a:ahLst/>
                <a:cxnLst/>
                <a:rect l="l" t="t" r="r" b="b"/>
                <a:pathLst>
                  <a:path w="20399932" h="4321838">
                    <a:moveTo>
                      <a:pt x="20399932" y="4321838"/>
                    </a:moveTo>
                    <a:lnTo>
                      <a:pt x="1124331" y="4321838"/>
                    </a:lnTo>
                    <a:cubicBezTo>
                      <a:pt x="503428" y="4321838"/>
                      <a:pt x="0" y="3818410"/>
                      <a:pt x="0" y="3197507"/>
                    </a:cubicBezTo>
                    <a:lnTo>
                      <a:pt x="0" y="0"/>
                    </a:lnTo>
                    <a:lnTo>
                      <a:pt x="19275600" y="0"/>
                    </a:lnTo>
                    <a:cubicBezTo>
                      <a:pt x="19896630" y="0"/>
                      <a:pt x="20399932" y="503428"/>
                      <a:pt x="20399932" y="1124331"/>
                    </a:cubicBezTo>
                    <a:lnTo>
                      <a:pt x="20399932" y="4321838"/>
                    </a:lnTo>
                    <a:close/>
                  </a:path>
                </a:pathLst>
              </a:custGeom>
              <a:solidFill>
                <a:srgbClr val="C29755"/>
              </a:solidFill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647649" y="285798"/>
              <a:ext cx="9391690" cy="1608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3500" b="1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РОБОТОТЕХНИЧЕСКИЕ СИСТЕМЫ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14410186" y="-303306"/>
            <a:ext cx="4754390" cy="4421464"/>
          </a:xfrm>
          <a:custGeom>
            <a:avLst/>
            <a:gdLst/>
            <a:ahLst/>
            <a:cxnLst/>
            <a:rect l="l" t="t" r="r" b="b"/>
            <a:pathLst>
              <a:path w="4754390" h="4421464">
                <a:moveTo>
                  <a:pt x="0" y="0"/>
                </a:moveTo>
                <a:lnTo>
                  <a:pt x="4754390" y="0"/>
                </a:lnTo>
                <a:lnTo>
                  <a:pt x="4754390" y="4421464"/>
                </a:lnTo>
                <a:lnTo>
                  <a:pt x="0" y="4421464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r="-78"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9476625" y="7826375"/>
            <a:ext cx="8170836" cy="143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Кафедра «Электротехники и электроники»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139677" y="609010"/>
            <a:ext cx="12008647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E1E1E1"/>
                </a:solidFill>
                <a:latin typeface="Arimo"/>
                <a:ea typeface="Arimo"/>
                <a:cs typeface="Arimo"/>
                <a:sym typeface="Arimo"/>
              </a:rPr>
              <a:t>УО «ГРОДНЕНСКИЙ ГОСУДАРСТВЕННЫЙ УНИВЕРСИТЕТ ИМЕНИ ЯНКИ КУПАЛЫ»</a:t>
            </a:r>
          </a:p>
          <a:p>
            <a:pPr algn="ctr">
              <a:lnSpc>
                <a:spcPts val="2760"/>
              </a:lnSpc>
            </a:pPr>
            <a:r>
              <a:rPr lang="en-US" sz="2300">
                <a:solidFill>
                  <a:srgbClr val="E1E1E1"/>
                </a:solidFill>
                <a:latin typeface="Arimo"/>
                <a:ea typeface="Arimo"/>
                <a:cs typeface="Arimo"/>
                <a:sym typeface="Arimo"/>
              </a:rPr>
              <a:t>ФИЗИКО-ТЕХНИЧЕСКИЙ ФАКУЛЬТЕТ</a:t>
            </a:r>
          </a:p>
        </p:txBody>
      </p:sp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700000">
            <a:off x="-1999593" y="-6110257"/>
            <a:ext cx="12734711" cy="12730495"/>
            <a:chOff x="0" y="0"/>
            <a:chExt cx="16979614" cy="16973993"/>
          </a:xfrm>
        </p:grpSpPr>
        <p:sp>
          <p:nvSpPr>
            <p:cNvPr id="3" name="Freeform 3"/>
            <p:cNvSpPr/>
            <p:nvPr/>
          </p:nvSpPr>
          <p:spPr>
            <a:xfrm rot="-8392799">
              <a:off x="829305" y="5152512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0" y="0"/>
                  </a:moveTo>
                  <a:lnTo>
                    <a:pt x="14820804" y="0"/>
                  </a:lnTo>
                  <a:lnTo>
                    <a:pt x="14820804" y="7985835"/>
                  </a:lnTo>
                  <a:lnTo>
                    <a:pt x="0" y="798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372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8110959">
              <a:off x="1498185" y="4062702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0" y="0"/>
                  </a:moveTo>
                  <a:lnTo>
                    <a:pt x="14820804" y="0"/>
                  </a:lnTo>
                  <a:lnTo>
                    <a:pt x="14820804" y="7985835"/>
                  </a:lnTo>
                  <a:lnTo>
                    <a:pt x="0" y="798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40372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5641916">
            <a:off x="14072225" y="5988143"/>
            <a:ext cx="7227436" cy="7225044"/>
            <a:chOff x="0" y="0"/>
            <a:chExt cx="9636582" cy="9633392"/>
          </a:xfrm>
        </p:grpSpPr>
        <p:sp>
          <p:nvSpPr>
            <p:cNvPr id="6" name="Freeform 6"/>
            <p:cNvSpPr/>
            <p:nvPr/>
          </p:nvSpPr>
          <p:spPr>
            <a:xfrm rot="-8392799">
              <a:off x="470662" y="2924248"/>
              <a:ext cx="8411374" cy="4532267"/>
            </a:xfrm>
            <a:custGeom>
              <a:avLst/>
              <a:gdLst/>
              <a:ahLst/>
              <a:cxnLst/>
              <a:rect l="l" t="t" r="r" b="b"/>
              <a:pathLst>
                <a:path w="8411374" h="4532267">
                  <a:moveTo>
                    <a:pt x="0" y="0"/>
                  </a:moveTo>
                  <a:lnTo>
                    <a:pt x="8411374" y="0"/>
                  </a:lnTo>
                  <a:lnTo>
                    <a:pt x="8411374" y="4532267"/>
                  </a:lnTo>
                  <a:lnTo>
                    <a:pt x="0" y="4532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372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8110959">
              <a:off x="850277" y="2305739"/>
              <a:ext cx="8411374" cy="4532267"/>
            </a:xfrm>
            <a:custGeom>
              <a:avLst/>
              <a:gdLst/>
              <a:ahLst/>
              <a:cxnLst/>
              <a:rect l="l" t="t" r="r" b="b"/>
              <a:pathLst>
                <a:path w="8411374" h="4532267">
                  <a:moveTo>
                    <a:pt x="0" y="0"/>
                  </a:moveTo>
                  <a:lnTo>
                    <a:pt x="8411375" y="0"/>
                  </a:lnTo>
                  <a:lnTo>
                    <a:pt x="8411375" y="4532267"/>
                  </a:lnTo>
                  <a:lnTo>
                    <a:pt x="0" y="4532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40372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0914068" y="558165"/>
            <a:ext cx="12690465" cy="470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70"/>
              </a:lnSpc>
            </a:pPr>
            <a:r>
              <a:rPr lang="en-US" sz="3500" b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Робототехнические системы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63728" y="5769990"/>
            <a:ext cx="13451468" cy="3274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just">
              <a:lnSpc>
                <a:spcPts val="357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Выпускники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владеют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навыками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разработки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и </a:t>
            </a: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эксплуатации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аппаратных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и </a:t>
            </a: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программных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средств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автоматизированных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систем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управления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производством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, </a:t>
            </a: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включая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роботизированные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промышленные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комплексы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и </a:t>
            </a: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оборудования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с </a:t>
            </a: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числовым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программным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управлением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. </a:t>
            </a:r>
            <a:endParaRPr lang="ru-RU" sz="2800" b="1" dirty="0">
              <a:solidFill>
                <a:srgbClr val="223F7B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  <a:p>
            <a:pPr marL="457200" indent="-457200" algn="just">
              <a:lnSpc>
                <a:spcPts val="357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Владеют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глубокими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знаниями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в </a:t>
            </a: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области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мехатроники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, </a:t>
            </a: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языков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и </a:t>
            </a: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технологий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программирования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, </a:t>
            </a: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теории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автоматического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управления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, </a:t>
            </a: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автоматизированного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проектирования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, </a:t>
            </a: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электроники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и </a:t>
            </a:r>
            <a:r>
              <a:rPr lang="en-US" sz="28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схемотехники</a:t>
            </a:r>
            <a:r>
              <a:rPr lang="en-US" sz="28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.</a:t>
            </a:r>
          </a:p>
        </p:txBody>
      </p:sp>
      <p:sp>
        <p:nvSpPr>
          <p:cNvPr id="13" name="Freeform 13"/>
          <p:cNvSpPr/>
          <p:nvPr/>
        </p:nvSpPr>
        <p:spPr>
          <a:xfrm>
            <a:off x="304465" y="8967981"/>
            <a:ext cx="1448470" cy="1265368"/>
          </a:xfrm>
          <a:custGeom>
            <a:avLst/>
            <a:gdLst/>
            <a:ahLst/>
            <a:cxnLst/>
            <a:rect l="l" t="t" r="r" b="b"/>
            <a:pathLst>
              <a:path w="1448470" h="1265368">
                <a:moveTo>
                  <a:pt x="0" y="0"/>
                </a:moveTo>
                <a:lnTo>
                  <a:pt x="1448470" y="0"/>
                </a:lnTo>
                <a:lnTo>
                  <a:pt x="1448470" y="1265367"/>
                </a:lnTo>
                <a:lnTo>
                  <a:pt x="0" y="12653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0" r="-80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279740" y="9650093"/>
            <a:ext cx="10525274" cy="56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  <a:spcBef>
                <a:spcPct val="0"/>
              </a:spcBef>
            </a:pPr>
            <a:r>
              <a:rPr lang="en-US" sz="2000" b="1">
                <a:solidFill>
                  <a:srgbClr val="223F7B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УО «ГРОДНЕНСКИЙ ГОСУДАРСТВЕННЫЙ УНИВЕРСИТЕТ ИМЕНИ ЯНКИ КУПАЛЫ»</a:t>
            </a:r>
          </a:p>
          <a:p>
            <a:pPr algn="ctr">
              <a:lnSpc>
                <a:spcPts val="2040"/>
              </a:lnSpc>
              <a:spcBef>
                <a:spcPct val="0"/>
              </a:spcBef>
            </a:pPr>
            <a:r>
              <a:rPr lang="en-US" sz="2000" b="1">
                <a:solidFill>
                  <a:srgbClr val="223F7B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ФИЗИКО-ТЕХНИЧЕСКИЙ ФАКУЛЬТЕТ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9169" y="2023536"/>
            <a:ext cx="4080565" cy="306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030" y="2072027"/>
            <a:ext cx="4080565" cy="306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441" y="2023536"/>
            <a:ext cx="3877805" cy="306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700000">
            <a:off x="-1544634" y="-6691594"/>
            <a:ext cx="12734711" cy="12730495"/>
            <a:chOff x="0" y="0"/>
            <a:chExt cx="16979614" cy="16973993"/>
          </a:xfrm>
        </p:grpSpPr>
        <p:sp>
          <p:nvSpPr>
            <p:cNvPr id="3" name="Freeform 3"/>
            <p:cNvSpPr/>
            <p:nvPr/>
          </p:nvSpPr>
          <p:spPr>
            <a:xfrm rot="-8392799">
              <a:off x="829305" y="5152512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0" y="0"/>
                  </a:moveTo>
                  <a:lnTo>
                    <a:pt x="14820804" y="0"/>
                  </a:lnTo>
                  <a:lnTo>
                    <a:pt x="14820804" y="7985835"/>
                  </a:lnTo>
                  <a:lnTo>
                    <a:pt x="0" y="798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372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8110959">
              <a:off x="1498185" y="4062702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0" y="0"/>
                  </a:moveTo>
                  <a:lnTo>
                    <a:pt x="14820804" y="0"/>
                  </a:lnTo>
                  <a:lnTo>
                    <a:pt x="14820804" y="7985835"/>
                  </a:lnTo>
                  <a:lnTo>
                    <a:pt x="0" y="798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40372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-9882470">
            <a:off x="-2028260" y="5968679"/>
            <a:ext cx="7227436" cy="7225044"/>
            <a:chOff x="0" y="0"/>
            <a:chExt cx="9636582" cy="9633392"/>
          </a:xfrm>
        </p:grpSpPr>
        <p:sp>
          <p:nvSpPr>
            <p:cNvPr id="6" name="Freeform 6"/>
            <p:cNvSpPr/>
            <p:nvPr/>
          </p:nvSpPr>
          <p:spPr>
            <a:xfrm rot="-8392799">
              <a:off x="470662" y="2924248"/>
              <a:ext cx="8411374" cy="4532267"/>
            </a:xfrm>
            <a:custGeom>
              <a:avLst/>
              <a:gdLst/>
              <a:ahLst/>
              <a:cxnLst/>
              <a:rect l="l" t="t" r="r" b="b"/>
              <a:pathLst>
                <a:path w="8411374" h="4532267">
                  <a:moveTo>
                    <a:pt x="0" y="0"/>
                  </a:moveTo>
                  <a:lnTo>
                    <a:pt x="8411374" y="0"/>
                  </a:lnTo>
                  <a:lnTo>
                    <a:pt x="8411374" y="4532267"/>
                  </a:lnTo>
                  <a:lnTo>
                    <a:pt x="0" y="4532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372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8110959">
              <a:off x="850277" y="2305739"/>
              <a:ext cx="8411374" cy="4532267"/>
            </a:xfrm>
            <a:custGeom>
              <a:avLst/>
              <a:gdLst/>
              <a:ahLst/>
              <a:cxnLst/>
              <a:rect l="l" t="t" r="r" b="b"/>
              <a:pathLst>
                <a:path w="8411374" h="4532267">
                  <a:moveTo>
                    <a:pt x="0" y="0"/>
                  </a:moveTo>
                  <a:lnTo>
                    <a:pt x="8411375" y="0"/>
                  </a:lnTo>
                  <a:lnTo>
                    <a:pt x="8411375" y="4532267"/>
                  </a:lnTo>
                  <a:lnTo>
                    <a:pt x="0" y="4532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40372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3967933">
            <a:off x="14183519" y="-511286"/>
            <a:ext cx="8208963" cy="8206245"/>
            <a:chOff x="0" y="0"/>
            <a:chExt cx="10945283" cy="10941660"/>
          </a:xfrm>
        </p:grpSpPr>
        <p:sp>
          <p:nvSpPr>
            <p:cNvPr id="9" name="Freeform 9"/>
            <p:cNvSpPr/>
            <p:nvPr/>
          </p:nvSpPr>
          <p:spPr>
            <a:xfrm rot="-8392799">
              <a:off x="534581" y="3321377"/>
              <a:ext cx="9553686" cy="5147774"/>
            </a:xfrm>
            <a:custGeom>
              <a:avLst/>
              <a:gdLst/>
              <a:ahLst/>
              <a:cxnLst/>
              <a:rect l="l" t="t" r="r" b="b"/>
              <a:pathLst>
                <a:path w="9553686" h="5147774">
                  <a:moveTo>
                    <a:pt x="0" y="0"/>
                  </a:moveTo>
                  <a:lnTo>
                    <a:pt x="9553686" y="0"/>
                  </a:lnTo>
                  <a:lnTo>
                    <a:pt x="9553686" y="5147775"/>
                  </a:lnTo>
                  <a:lnTo>
                    <a:pt x="0" y="5147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372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8110959">
              <a:off x="965750" y="2618872"/>
              <a:ext cx="9553686" cy="5147774"/>
            </a:xfrm>
            <a:custGeom>
              <a:avLst/>
              <a:gdLst/>
              <a:ahLst/>
              <a:cxnLst/>
              <a:rect l="l" t="t" r="r" b="b"/>
              <a:pathLst>
                <a:path w="9553686" h="5147774">
                  <a:moveTo>
                    <a:pt x="0" y="0"/>
                  </a:moveTo>
                  <a:lnTo>
                    <a:pt x="9553686" y="0"/>
                  </a:lnTo>
                  <a:lnTo>
                    <a:pt x="9553686" y="5147774"/>
                  </a:lnTo>
                  <a:lnTo>
                    <a:pt x="0" y="5147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40372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6695363" y="9005545"/>
            <a:ext cx="1448470" cy="1265368"/>
          </a:xfrm>
          <a:custGeom>
            <a:avLst/>
            <a:gdLst/>
            <a:ahLst/>
            <a:cxnLst/>
            <a:rect l="l" t="t" r="r" b="b"/>
            <a:pathLst>
              <a:path w="1448470" h="1265368">
                <a:moveTo>
                  <a:pt x="0" y="0"/>
                </a:moveTo>
                <a:lnTo>
                  <a:pt x="1448469" y="0"/>
                </a:lnTo>
                <a:lnTo>
                  <a:pt x="1448469" y="1265368"/>
                </a:lnTo>
                <a:lnTo>
                  <a:pt x="0" y="1265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0" r="-80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097043" y="9358194"/>
            <a:ext cx="10525274" cy="56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  <a:spcBef>
                <a:spcPct val="0"/>
              </a:spcBef>
            </a:pPr>
            <a:r>
              <a:rPr lang="en-US" sz="2000" b="1">
                <a:solidFill>
                  <a:srgbClr val="223F7B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УО «ГРОДНЕНСКИЙ ГОСУДАРСТВЕННЫЙ УНИВЕРСИТЕТ ИМЕНИ ЯНКИ КУПАЛЫ»</a:t>
            </a:r>
          </a:p>
          <a:p>
            <a:pPr algn="ctr">
              <a:lnSpc>
                <a:spcPts val="2040"/>
              </a:lnSpc>
              <a:spcBef>
                <a:spcPct val="0"/>
              </a:spcBef>
            </a:pPr>
            <a:r>
              <a:rPr lang="en-US" sz="2000" b="1">
                <a:solidFill>
                  <a:srgbClr val="223F7B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ФИЗИКО-ТЕХНИЧЕСКИЙ ФАКУЛЬТЕТ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95265" y="598170"/>
            <a:ext cx="12690465" cy="918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0"/>
              </a:lnSpc>
            </a:pPr>
            <a:r>
              <a:rPr lang="en-US" sz="3500" b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Студенческое конструкторское бюро </a:t>
            </a:r>
          </a:p>
          <a:p>
            <a:pPr algn="ctr">
              <a:lnSpc>
                <a:spcPts val="3570"/>
              </a:lnSpc>
            </a:pPr>
            <a:r>
              <a:rPr lang="en-US" sz="3500" b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“Практическая электроника”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418266" y="2056864"/>
            <a:ext cx="13451468" cy="2211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68"/>
              </a:lnSpc>
            </a:pPr>
            <a:r>
              <a:rPr lang="en-US" sz="3400" b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Создано в 2014 году на базе одноименного научно-практического кружка.</a:t>
            </a:r>
          </a:p>
          <a:p>
            <a:pPr algn="just">
              <a:lnSpc>
                <a:spcPts val="3468"/>
              </a:lnSpc>
            </a:pPr>
            <a:r>
              <a:rPr lang="en-US" sz="3400" b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В 2016 году удостоено поощрения специального фонда Президента Республики Беларусь за успехи в работе с талантливой и одарённой молодёжью.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418266" y="4410909"/>
            <a:ext cx="12690465" cy="4840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68"/>
              </a:lnSpc>
            </a:pPr>
            <a:r>
              <a:rPr lang="en-US" sz="3400" b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Направления деятельности СКБ:</a:t>
            </a:r>
          </a:p>
          <a:p>
            <a:pPr marL="734061" lvl="1" indent="-367031" algn="just">
              <a:lnSpc>
                <a:spcPts val="3468"/>
              </a:lnSpc>
              <a:buFont typeface="Arial"/>
              <a:buChar char="•"/>
            </a:pPr>
            <a:r>
              <a:rPr lang="en-US" sz="3400" b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микроконтроллеры;</a:t>
            </a:r>
          </a:p>
          <a:p>
            <a:pPr marL="734061" lvl="1" indent="-367031" algn="just">
              <a:lnSpc>
                <a:spcPts val="3468"/>
              </a:lnSpc>
              <a:buFont typeface="Arial"/>
              <a:buChar char="•"/>
            </a:pPr>
            <a:r>
              <a:rPr lang="en-US" sz="3400" b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интернет вещей;</a:t>
            </a:r>
          </a:p>
          <a:p>
            <a:pPr marL="734061" lvl="1" indent="-367031" algn="just">
              <a:lnSpc>
                <a:spcPts val="3468"/>
              </a:lnSpc>
              <a:buFont typeface="Arial"/>
              <a:buChar char="•"/>
            </a:pPr>
            <a:r>
              <a:rPr lang="en-US" sz="3400" b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системы автоматизации;</a:t>
            </a:r>
          </a:p>
          <a:p>
            <a:pPr marL="734061" lvl="1" indent="-367031" algn="just">
              <a:lnSpc>
                <a:spcPts val="3468"/>
              </a:lnSpc>
              <a:buFont typeface="Arial"/>
              <a:buChar char="•"/>
            </a:pPr>
            <a:r>
              <a:rPr lang="en-US" sz="3400" b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силовая электроника;</a:t>
            </a:r>
          </a:p>
          <a:p>
            <a:pPr marL="734061" lvl="1" indent="-367031" algn="just">
              <a:lnSpc>
                <a:spcPts val="3468"/>
              </a:lnSpc>
              <a:buFont typeface="Arial"/>
              <a:buChar char="•"/>
            </a:pPr>
            <a:r>
              <a:rPr lang="en-US" sz="3400" b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робототехника;</a:t>
            </a:r>
          </a:p>
          <a:p>
            <a:pPr marL="734061" lvl="1" indent="-367031" algn="just">
              <a:lnSpc>
                <a:spcPts val="3468"/>
              </a:lnSpc>
              <a:buFont typeface="Arial"/>
              <a:buChar char="•"/>
            </a:pPr>
            <a:r>
              <a:rPr lang="en-US" sz="3400" b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системы безопасности;</a:t>
            </a:r>
          </a:p>
          <a:p>
            <a:pPr marL="734061" lvl="1" indent="-367031" algn="just">
              <a:lnSpc>
                <a:spcPts val="3468"/>
              </a:lnSpc>
              <a:buFont typeface="Arial"/>
              <a:buChar char="•"/>
            </a:pPr>
            <a:r>
              <a:rPr lang="en-US" sz="3400" b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инструменты и технологии САПР;</a:t>
            </a:r>
          </a:p>
          <a:p>
            <a:pPr marL="734061" lvl="1" indent="-367031" algn="just">
              <a:lnSpc>
                <a:spcPts val="3468"/>
              </a:lnSpc>
              <a:buFont typeface="Arial"/>
              <a:buChar char="•"/>
            </a:pPr>
            <a:r>
              <a:rPr lang="en-US" sz="3400" b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светотехника;</a:t>
            </a:r>
          </a:p>
          <a:p>
            <a:pPr marL="734061" lvl="1" indent="-367031" algn="just">
              <a:lnSpc>
                <a:spcPts val="3468"/>
              </a:lnSpc>
              <a:buFont typeface="Arial"/>
              <a:buChar char="•"/>
            </a:pPr>
            <a:r>
              <a:rPr lang="en-US" sz="3400" b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технические средства обучения;</a:t>
            </a:r>
          </a:p>
          <a:p>
            <a:pPr marL="734061" lvl="1" indent="-367031" algn="just">
              <a:lnSpc>
                <a:spcPts val="3468"/>
              </a:lnSpc>
              <a:buFont typeface="Arial"/>
              <a:buChar char="•"/>
            </a:pPr>
            <a:r>
              <a:rPr lang="en-US" sz="3400" b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история физики и техники.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4410909"/>
            <a:ext cx="3871912" cy="290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6135" y="5777356"/>
            <a:ext cx="3856182" cy="2893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6C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3814" y="748665"/>
            <a:ext cx="18461814" cy="11492837"/>
            <a:chOff x="0" y="0"/>
            <a:chExt cx="24615752" cy="15323783"/>
          </a:xfrm>
        </p:grpSpPr>
        <p:sp>
          <p:nvSpPr>
            <p:cNvPr id="3" name="Freeform 3"/>
            <p:cNvSpPr/>
            <p:nvPr/>
          </p:nvSpPr>
          <p:spPr>
            <a:xfrm>
              <a:off x="11057578" y="4884286"/>
              <a:ext cx="5446499" cy="5486400"/>
            </a:xfrm>
            <a:custGeom>
              <a:avLst/>
              <a:gdLst/>
              <a:ahLst/>
              <a:cxnLst/>
              <a:rect l="l" t="t" r="r" b="b"/>
              <a:pathLst>
                <a:path w="5446499" h="5486400">
                  <a:moveTo>
                    <a:pt x="0" y="0"/>
                  </a:moveTo>
                  <a:lnTo>
                    <a:pt x="5446499" y="0"/>
                  </a:lnTo>
                  <a:lnTo>
                    <a:pt x="5446499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862152" y="3397152"/>
              <a:ext cx="9753600" cy="3990109"/>
            </a:xfrm>
            <a:custGeom>
              <a:avLst/>
              <a:gdLst/>
              <a:ahLst/>
              <a:cxnLst/>
              <a:rect l="l" t="t" r="r" b="b"/>
              <a:pathLst>
                <a:path w="9753600" h="3990109">
                  <a:moveTo>
                    <a:pt x="0" y="0"/>
                  </a:moveTo>
                  <a:lnTo>
                    <a:pt x="9753600" y="0"/>
                  </a:lnTo>
                  <a:lnTo>
                    <a:pt x="9753600" y="3990109"/>
                  </a:lnTo>
                  <a:lnTo>
                    <a:pt x="0" y="3990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276122" y="893645"/>
              <a:ext cx="4679856" cy="3990641"/>
            </a:xfrm>
            <a:custGeom>
              <a:avLst/>
              <a:gdLst/>
              <a:ahLst/>
              <a:cxnLst/>
              <a:rect l="l" t="t" r="r" b="b"/>
              <a:pathLst>
                <a:path w="4679856" h="3990641">
                  <a:moveTo>
                    <a:pt x="0" y="0"/>
                  </a:moveTo>
                  <a:lnTo>
                    <a:pt x="4679856" y="0"/>
                  </a:lnTo>
                  <a:lnTo>
                    <a:pt x="4679856" y="3990641"/>
                  </a:lnTo>
                  <a:lnTo>
                    <a:pt x="0" y="3990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6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817832">
              <a:off x="8242828" y="10797837"/>
              <a:ext cx="4281308" cy="4078919"/>
            </a:xfrm>
            <a:custGeom>
              <a:avLst/>
              <a:gdLst/>
              <a:ahLst/>
              <a:cxnLst/>
              <a:rect l="l" t="t" r="r" b="b"/>
              <a:pathLst>
                <a:path w="4281308" h="4078919">
                  <a:moveTo>
                    <a:pt x="0" y="0"/>
                  </a:moveTo>
                  <a:lnTo>
                    <a:pt x="4281308" y="0"/>
                  </a:lnTo>
                  <a:lnTo>
                    <a:pt x="4281308" y="4078919"/>
                  </a:lnTo>
                  <a:lnTo>
                    <a:pt x="0" y="4078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999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698337">
              <a:off x="100484" y="424017"/>
              <a:ext cx="4350234" cy="1439532"/>
            </a:xfrm>
            <a:custGeom>
              <a:avLst/>
              <a:gdLst/>
              <a:ahLst/>
              <a:cxnLst/>
              <a:rect l="l" t="t" r="r" b="b"/>
              <a:pathLst>
                <a:path w="4350234" h="1439532">
                  <a:moveTo>
                    <a:pt x="0" y="0"/>
                  </a:moveTo>
                  <a:lnTo>
                    <a:pt x="4350234" y="0"/>
                  </a:lnTo>
                  <a:lnTo>
                    <a:pt x="4350234" y="1439532"/>
                  </a:lnTo>
                  <a:lnTo>
                    <a:pt x="0" y="1439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6999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19292923" y="7387261"/>
              <a:ext cx="5322829" cy="2264622"/>
            </a:xfrm>
            <a:custGeom>
              <a:avLst/>
              <a:gdLst/>
              <a:ahLst/>
              <a:cxnLst/>
              <a:rect l="l" t="t" r="r" b="b"/>
              <a:pathLst>
                <a:path w="5322829" h="2264622">
                  <a:moveTo>
                    <a:pt x="0" y="0"/>
                  </a:moveTo>
                  <a:lnTo>
                    <a:pt x="5322829" y="0"/>
                  </a:lnTo>
                  <a:lnTo>
                    <a:pt x="5322829" y="2264621"/>
                  </a:lnTo>
                  <a:lnTo>
                    <a:pt x="0" y="22646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6999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501289">
              <a:off x="12217535" y="9722692"/>
              <a:ext cx="9753600" cy="3440361"/>
            </a:xfrm>
            <a:custGeom>
              <a:avLst/>
              <a:gdLst/>
              <a:ahLst/>
              <a:cxnLst/>
              <a:rect l="l" t="t" r="r" b="b"/>
              <a:pathLst>
                <a:path w="9753600" h="3440361">
                  <a:moveTo>
                    <a:pt x="0" y="0"/>
                  </a:moveTo>
                  <a:lnTo>
                    <a:pt x="9753600" y="0"/>
                  </a:lnTo>
                  <a:lnTo>
                    <a:pt x="9753600" y="3440361"/>
                  </a:lnTo>
                  <a:lnTo>
                    <a:pt x="0" y="3440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6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437491" y="10619079"/>
              <a:ext cx="6627652" cy="3096921"/>
            </a:xfrm>
            <a:custGeom>
              <a:avLst/>
              <a:gdLst/>
              <a:ahLst/>
              <a:cxnLst/>
              <a:rect l="l" t="t" r="r" b="b"/>
              <a:pathLst>
                <a:path w="6627652" h="3096921">
                  <a:moveTo>
                    <a:pt x="0" y="0"/>
                  </a:moveTo>
                  <a:lnTo>
                    <a:pt x="6627651" y="0"/>
                  </a:lnTo>
                  <a:lnTo>
                    <a:pt x="6627651" y="3096921"/>
                  </a:lnTo>
                  <a:lnTo>
                    <a:pt x="0" y="3096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6999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437491" y="5415468"/>
              <a:ext cx="9753600" cy="3085684"/>
            </a:xfrm>
            <a:custGeom>
              <a:avLst/>
              <a:gdLst/>
              <a:ahLst/>
              <a:cxnLst/>
              <a:rect l="l" t="t" r="r" b="b"/>
              <a:pathLst>
                <a:path w="9753600" h="3085684">
                  <a:moveTo>
                    <a:pt x="0" y="0"/>
                  </a:moveTo>
                  <a:lnTo>
                    <a:pt x="9753600" y="0"/>
                  </a:lnTo>
                  <a:lnTo>
                    <a:pt x="9753600" y="3085684"/>
                  </a:lnTo>
                  <a:lnTo>
                    <a:pt x="0" y="3085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6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1019071">
              <a:off x="3751317" y="1371600"/>
              <a:ext cx="3995511" cy="4169888"/>
            </a:xfrm>
            <a:custGeom>
              <a:avLst/>
              <a:gdLst/>
              <a:ahLst/>
              <a:cxnLst/>
              <a:rect l="l" t="t" r="r" b="b"/>
              <a:pathLst>
                <a:path w="3995511" h="4169888">
                  <a:moveTo>
                    <a:pt x="0" y="0"/>
                  </a:moveTo>
                  <a:lnTo>
                    <a:pt x="3995511" y="0"/>
                  </a:lnTo>
                  <a:lnTo>
                    <a:pt x="3995511" y="4169888"/>
                  </a:lnTo>
                  <a:lnTo>
                    <a:pt x="0" y="4169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6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 rot="-4615677">
            <a:off x="-4506061" y="-4748969"/>
            <a:ext cx="12734711" cy="12730495"/>
            <a:chOff x="0" y="0"/>
            <a:chExt cx="16979614" cy="16973993"/>
          </a:xfrm>
        </p:grpSpPr>
        <p:sp>
          <p:nvSpPr>
            <p:cNvPr id="14" name="Freeform 14"/>
            <p:cNvSpPr/>
            <p:nvPr/>
          </p:nvSpPr>
          <p:spPr>
            <a:xfrm rot="-8392799">
              <a:off x="829305" y="5152512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0" y="0"/>
                  </a:moveTo>
                  <a:lnTo>
                    <a:pt x="14820804" y="0"/>
                  </a:lnTo>
                  <a:lnTo>
                    <a:pt x="14820804" y="7985835"/>
                  </a:lnTo>
                  <a:lnTo>
                    <a:pt x="0" y="798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 b="-40372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-8110959">
              <a:off x="1498185" y="4062702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0" y="0"/>
                  </a:moveTo>
                  <a:lnTo>
                    <a:pt x="14820804" y="0"/>
                  </a:lnTo>
                  <a:lnTo>
                    <a:pt x="14820804" y="7985835"/>
                  </a:lnTo>
                  <a:lnTo>
                    <a:pt x="0" y="798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 b="-40372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 rot="5225680">
            <a:off x="11422626" y="1539006"/>
            <a:ext cx="12734711" cy="12730495"/>
            <a:chOff x="0" y="0"/>
            <a:chExt cx="16979614" cy="16973993"/>
          </a:xfrm>
        </p:grpSpPr>
        <p:sp>
          <p:nvSpPr>
            <p:cNvPr id="17" name="Freeform 17"/>
            <p:cNvSpPr/>
            <p:nvPr/>
          </p:nvSpPr>
          <p:spPr>
            <a:xfrm rot="-8392799">
              <a:off x="829305" y="5152512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0" y="0"/>
                  </a:moveTo>
                  <a:lnTo>
                    <a:pt x="14820804" y="0"/>
                  </a:lnTo>
                  <a:lnTo>
                    <a:pt x="14820804" y="7985835"/>
                  </a:lnTo>
                  <a:lnTo>
                    <a:pt x="0" y="798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 b="-40372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-8110959">
              <a:off x="1498185" y="4062702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0" y="0"/>
                  </a:moveTo>
                  <a:lnTo>
                    <a:pt x="14820804" y="0"/>
                  </a:lnTo>
                  <a:lnTo>
                    <a:pt x="14820804" y="7985835"/>
                  </a:lnTo>
                  <a:lnTo>
                    <a:pt x="0" y="798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 b="-40372"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5816238" y="115981"/>
            <a:ext cx="1448470" cy="1265368"/>
          </a:xfrm>
          <a:custGeom>
            <a:avLst/>
            <a:gdLst/>
            <a:ahLst/>
            <a:cxnLst/>
            <a:rect l="l" t="t" r="r" b="b"/>
            <a:pathLst>
              <a:path w="1448470" h="1265368">
                <a:moveTo>
                  <a:pt x="0" y="0"/>
                </a:moveTo>
                <a:lnTo>
                  <a:pt x="1448470" y="0"/>
                </a:lnTo>
                <a:lnTo>
                  <a:pt x="1448470" y="1265368"/>
                </a:lnTo>
                <a:lnTo>
                  <a:pt x="0" y="1265368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80" r="-80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7264708" y="468630"/>
            <a:ext cx="10525274" cy="56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  <a:spcBef>
                <a:spcPct val="0"/>
              </a:spcBef>
            </a:pPr>
            <a:r>
              <a:rPr lang="en-US" sz="2000" b="1">
                <a:solidFill>
                  <a:srgbClr val="FFFFFF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УО «ГРОДНЕНСКИЙ ГОСУДАРСТВЕННЫЙ УНИВЕРСИТЕТ ИМЕНИ ЯНКИ КУПАЛЫ»</a:t>
            </a:r>
          </a:p>
          <a:p>
            <a:pPr algn="ctr">
              <a:lnSpc>
                <a:spcPts val="2040"/>
              </a:lnSpc>
              <a:spcBef>
                <a:spcPct val="0"/>
              </a:spcBef>
            </a:pPr>
            <a:r>
              <a:rPr lang="en-US" sz="2000" b="1">
                <a:solidFill>
                  <a:srgbClr val="FFFFFF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ФИЗИКО-ТЕХНИЧЕСКИЙ ФАКУЛЬТЕТ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798768" y="2438604"/>
            <a:ext cx="12690465" cy="1922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3"/>
              </a:lnSpc>
            </a:pPr>
            <a:r>
              <a:rPr lang="en-US" sz="3699" b="1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ДИПЛОМ ВЫПУСКНИКА</a:t>
            </a:r>
          </a:p>
          <a:p>
            <a:pPr algn="ctr">
              <a:lnSpc>
                <a:spcPts val="3773"/>
              </a:lnSpc>
            </a:pPr>
            <a:r>
              <a:rPr lang="en-US" sz="3699" b="1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по специальности</a:t>
            </a:r>
          </a:p>
          <a:p>
            <a:pPr algn="ctr">
              <a:lnSpc>
                <a:spcPts val="3773"/>
              </a:lnSpc>
            </a:pPr>
            <a:r>
              <a:rPr lang="en-US" sz="3699" b="1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“Физико-технического факультета”</a:t>
            </a:r>
          </a:p>
          <a:p>
            <a:pPr algn="ctr">
              <a:lnSpc>
                <a:spcPts val="3773"/>
              </a:lnSpc>
            </a:pPr>
            <a:r>
              <a:rPr lang="en-US" sz="3699" b="1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ГАРАНТИЯ УСПЕШНОЙ КАРЬЕРЫ!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133600" y="4799750"/>
            <a:ext cx="13355633" cy="2628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79"/>
              </a:lnSpc>
            </a:pPr>
            <a:r>
              <a:rPr lang="en-US" sz="3600" b="1" dirty="0" err="1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Контактная</a:t>
            </a:r>
            <a:r>
              <a:rPr lang="en-US" sz="3600" b="1" dirty="0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информация</a:t>
            </a:r>
            <a:r>
              <a:rPr lang="en-US" sz="3600" b="1" dirty="0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:</a:t>
            </a:r>
          </a:p>
          <a:p>
            <a:pPr algn="just">
              <a:lnSpc>
                <a:spcPts val="4079"/>
              </a:lnSpc>
            </a:pPr>
            <a:r>
              <a:rPr lang="en-US" sz="3600" b="1" dirty="0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2300</a:t>
            </a:r>
            <a:r>
              <a:rPr lang="ru-RU" sz="3600" b="1" dirty="0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24</a:t>
            </a:r>
            <a:r>
              <a:rPr lang="en-US" sz="3600" b="1" dirty="0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, </a:t>
            </a:r>
            <a:r>
              <a:rPr lang="en-US" sz="3600" b="1" dirty="0" err="1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Республика</a:t>
            </a:r>
            <a:r>
              <a:rPr lang="en-US" sz="3600" b="1" dirty="0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Беларусь</a:t>
            </a:r>
            <a:r>
              <a:rPr lang="en-US" sz="3600" b="1" dirty="0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, г. </a:t>
            </a:r>
            <a:r>
              <a:rPr lang="en-US" sz="3600" b="1" dirty="0" err="1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Гродно</a:t>
            </a:r>
            <a:r>
              <a:rPr lang="en-US" sz="3600" b="1" dirty="0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, </a:t>
            </a:r>
            <a:r>
              <a:rPr lang="ru-RU" sz="3600" b="1" dirty="0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Поповича, 50, </a:t>
            </a:r>
            <a:r>
              <a:rPr lang="en-US" sz="3600" b="1" dirty="0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к. 2</a:t>
            </a:r>
            <a:r>
              <a:rPr lang="ru-RU" sz="3600" b="1" dirty="0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08</a:t>
            </a:r>
            <a:endParaRPr lang="en-US" sz="3600" b="1" dirty="0">
              <a:solidFill>
                <a:srgbClr val="FFFFFF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  <a:p>
            <a:pPr algn="just">
              <a:lnSpc>
                <a:spcPts val="4079"/>
              </a:lnSpc>
            </a:pPr>
            <a:r>
              <a:rPr lang="en-US" sz="3600" b="1" dirty="0" err="1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Физико-технический</a:t>
            </a:r>
            <a:r>
              <a:rPr lang="en-US" sz="3600" b="1" dirty="0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факультет</a:t>
            </a:r>
            <a:r>
              <a:rPr lang="en-US" sz="3600" b="1" dirty="0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ГрГУ</a:t>
            </a:r>
            <a:r>
              <a:rPr lang="en-US" sz="3600" b="1" dirty="0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имени</a:t>
            </a:r>
            <a:r>
              <a:rPr lang="en-US" sz="3600" b="1" dirty="0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Янки</a:t>
            </a:r>
            <a:r>
              <a:rPr lang="en-US" sz="3600" b="1" dirty="0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Купалы</a:t>
            </a:r>
            <a:r>
              <a:rPr lang="en-US" sz="3600" b="1" dirty="0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,</a:t>
            </a:r>
          </a:p>
          <a:p>
            <a:pPr algn="just">
              <a:lnSpc>
                <a:spcPts val="4079"/>
              </a:lnSpc>
            </a:pPr>
            <a:r>
              <a:rPr lang="en-US" sz="3600" b="1" dirty="0" err="1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тел</a:t>
            </a:r>
            <a:r>
              <a:rPr lang="en-US" sz="3600" b="1" dirty="0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.: +375(152)398-653, +375(152)398-657</a:t>
            </a:r>
          </a:p>
          <a:p>
            <a:pPr algn="just">
              <a:lnSpc>
                <a:spcPts val="4079"/>
              </a:lnSpc>
            </a:pPr>
            <a:r>
              <a:rPr lang="en-US" sz="3600" b="1" dirty="0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www.ftf.grsu.by, e-mail: ftf@grsu.by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38200" y="8915400"/>
            <a:ext cx="12956583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49"/>
              </a:lnSpc>
              <a:spcBef>
                <a:spcPct val="0"/>
              </a:spcBef>
            </a:pPr>
            <a:r>
              <a:rPr lang="ru-RU" sz="2499" b="1" dirty="0">
                <a:solidFill>
                  <a:srgbClr val="FFFFFF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УО «</a:t>
            </a:r>
            <a:r>
              <a:rPr lang="en-US" sz="2499" b="1" dirty="0">
                <a:solidFill>
                  <a:srgbClr val="FFFFFF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ГРОДНЕНСКИЙ ГОСУДАРСТВЕННЫЙ УНИВЕРСИТЕТ ИМЕНИ ЯНКИ КУПАЛЫ»</a:t>
            </a:r>
          </a:p>
          <a:p>
            <a:pPr algn="just">
              <a:lnSpc>
                <a:spcPts val="254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FFFFFF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http://www.grsu.by</a:t>
            </a: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49267" y="-4636130"/>
            <a:ext cx="10480177" cy="10476708"/>
            <a:chOff x="0" y="0"/>
            <a:chExt cx="13973570" cy="13968944"/>
          </a:xfrm>
        </p:grpSpPr>
        <p:sp>
          <p:nvSpPr>
            <p:cNvPr id="3" name="Freeform 3"/>
            <p:cNvSpPr/>
            <p:nvPr/>
          </p:nvSpPr>
          <p:spPr>
            <a:xfrm rot="-8392799">
              <a:off x="682486" y="4240320"/>
              <a:ext cx="12196952" cy="6572035"/>
            </a:xfrm>
            <a:custGeom>
              <a:avLst/>
              <a:gdLst/>
              <a:ahLst/>
              <a:cxnLst/>
              <a:rect l="l" t="t" r="r" b="b"/>
              <a:pathLst>
                <a:path w="12196952" h="6572035">
                  <a:moveTo>
                    <a:pt x="0" y="0"/>
                  </a:moveTo>
                  <a:lnTo>
                    <a:pt x="12196952" y="0"/>
                  </a:lnTo>
                  <a:lnTo>
                    <a:pt x="12196952" y="6572034"/>
                  </a:lnTo>
                  <a:lnTo>
                    <a:pt x="0" y="6572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372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8110959">
              <a:off x="1232949" y="3343448"/>
              <a:ext cx="12196952" cy="6572035"/>
            </a:xfrm>
            <a:custGeom>
              <a:avLst/>
              <a:gdLst/>
              <a:ahLst/>
              <a:cxnLst/>
              <a:rect l="l" t="t" r="r" b="b"/>
              <a:pathLst>
                <a:path w="12196952" h="6572035">
                  <a:moveTo>
                    <a:pt x="0" y="0"/>
                  </a:moveTo>
                  <a:lnTo>
                    <a:pt x="12196951" y="0"/>
                  </a:lnTo>
                  <a:lnTo>
                    <a:pt x="12196951" y="6572034"/>
                  </a:lnTo>
                  <a:lnTo>
                    <a:pt x="0" y="6572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40372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7650043" y="2296692"/>
            <a:ext cx="9398449" cy="1825866"/>
            <a:chOff x="0" y="0"/>
            <a:chExt cx="25587954" cy="49710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587954" cy="4971053"/>
            </a:xfrm>
            <a:custGeom>
              <a:avLst/>
              <a:gdLst/>
              <a:ahLst/>
              <a:cxnLst/>
              <a:rect l="l" t="t" r="r" b="b"/>
              <a:pathLst>
                <a:path w="25587954" h="4971053">
                  <a:moveTo>
                    <a:pt x="25587954" y="4971053"/>
                  </a:moveTo>
                  <a:lnTo>
                    <a:pt x="1124331" y="4971053"/>
                  </a:lnTo>
                  <a:cubicBezTo>
                    <a:pt x="503428" y="4971053"/>
                    <a:pt x="0" y="4467625"/>
                    <a:pt x="0" y="3846722"/>
                  </a:cubicBezTo>
                  <a:lnTo>
                    <a:pt x="0" y="0"/>
                  </a:lnTo>
                  <a:lnTo>
                    <a:pt x="24463623" y="0"/>
                  </a:lnTo>
                  <a:cubicBezTo>
                    <a:pt x="25084653" y="0"/>
                    <a:pt x="25587954" y="503428"/>
                    <a:pt x="25587954" y="1124331"/>
                  </a:cubicBezTo>
                  <a:lnTo>
                    <a:pt x="25587954" y="4971053"/>
                  </a:lnTo>
                  <a:close/>
                </a:path>
              </a:pathLst>
            </a:custGeom>
            <a:solidFill>
              <a:srgbClr val="D0D5E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28700" y="2422856"/>
            <a:ext cx="6467655" cy="1073221"/>
            <a:chOff x="0" y="0"/>
            <a:chExt cx="8623540" cy="1430962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623540" cy="1430962"/>
              <a:chOff x="0" y="0"/>
              <a:chExt cx="16461103" cy="274074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461102" cy="2740745"/>
              </a:xfrm>
              <a:custGeom>
                <a:avLst/>
                <a:gdLst/>
                <a:ahLst/>
                <a:cxnLst/>
                <a:rect l="l" t="t" r="r" b="b"/>
                <a:pathLst>
                  <a:path w="16461102" h="2740745">
                    <a:moveTo>
                      <a:pt x="16461102" y="2740745"/>
                    </a:moveTo>
                    <a:lnTo>
                      <a:pt x="1124331" y="2740745"/>
                    </a:lnTo>
                    <a:cubicBezTo>
                      <a:pt x="503428" y="2740745"/>
                      <a:pt x="0" y="2237317"/>
                      <a:pt x="0" y="1616414"/>
                    </a:cubicBezTo>
                    <a:lnTo>
                      <a:pt x="0" y="0"/>
                    </a:lnTo>
                    <a:lnTo>
                      <a:pt x="15336772" y="0"/>
                    </a:lnTo>
                    <a:cubicBezTo>
                      <a:pt x="15957801" y="0"/>
                      <a:pt x="16461102" y="503428"/>
                      <a:pt x="16461102" y="1124331"/>
                    </a:cubicBezTo>
                    <a:lnTo>
                      <a:pt x="16461102" y="2740745"/>
                    </a:lnTo>
                    <a:close/>
                  </a:path>
                </a:pathLst>
              </a:custGeom>
              <a:solidFill>
                <a:srgbClr val="DBAB61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522601" y="408642"/>
              <a:ext cx="7578338" cy="5565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06"/>
                </a:lnSpc>
                <a:spcBef>
                  <a:spcPct val="0"/>
                </a:spcBef>
              </a:pPr>
              <a:r>
                <a:rPr lang="en-US" sz="2504" b="1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РОБОТОТЕХНИЧЕСКИЕ СИСТЕМЫ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3760582"/>
            <a:ext cx="6467655" cy="1076853"/>
            <a:chOff x="0" y="0"/>
            <a:chExt cx="8623540" cy="1435804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8623540" cy="1435804"/>
              <a:chOff x="0" y="0"/>
              <a:chExt cx="16461103" cy="274074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6461102" cy="2740745"/>
              </a:xfrm>
              <a:custGeom>
                <a:avLst/>
                <a:gdLst/>
                <a:ahLst/>
                <a:cxnLst/>
                <a:rect l="l" t="t" r="r" b="b"/>
                <a:pathLst>
                  <a:path w="16461102" h="2740745">
                    <a:moveTo>
                      <a:pt x="16461102" y="2740745"/>
                    </a:moveTo>
                    <a:lnTo>
                      <a:pt x="1124331" y="2740745"/>
                    </a:lnTo>
                    <a:cubicBezTo>
                      <a:pt x="503428" y="2740745"/>
                      <a:pt x="0" y="2237317"/>
                      <a:pt x="0" y="1616414"/>
                    </a:cubicBezTo>
                    <a:lnTo>
                      <a:pt x="0" y="0"/>
                    </a:lnTo>
                    <a:lnTo>
                      <a:pt x="15336772" y="0"/>
                    </a:lnTo>
                    <a:cubicBezTo>
                      <a:pt x="15957801" y="0"/>
                      <a:pt x="16461102" y="503428"/>
                      <a:pt x="16461102" y="1124331"/>
                    </a:cubicBezTo>
                    <a:lnTo>
                      <a:pt x="16461102" y="2740745"/>
                    </a:lnTo>
                    <a:close/>
                  </a:path>
                </a:pathLst>
              </a:custGeom>
              <a:solidFill>
                <a:srgbClr val="DBAB61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522601" y="408642"/>
              <a:ext cx="7578338" cy="5613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06"/>
                </a:lnSpc>
                <a:spcBef>
                  <a:spcPct val="0"/>
                </a:spcBef>
              </a:pPr>
              <a:r>
                <a:rPr lang="en-US" sz="2504" b="1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КОМПЬЮТЕРНАЯ ФИЗИКА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5095242"/>
            <a:ext cx="6467655" cy="1960417"/>
            <a:chOff x="0" y="0"/>
            <a:chExt cx="8623540" cy="2613889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8623540" cy="2613889"/>
              <a:chOff x="0" y="0"/>
              <a:chExt cx="16461103" cy="498954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6461102" cy="4989539"/>
              </a:xfrm>
              <a:custGeom>
                <a:avLst/>
                <a:gdLst/>
                <a:ahLst/>
                <a:cxnLst/>
                <a:rect l="l" t="t" r="r" b="b"/>
                <a:pathLst>
                  <a:path w="16461102" h="4989539">
                    <a:moveTo>
                      <a:pt x="16461102" y="4989539"/>
                    </a:moveTo>
                    <a:lnTo>
                      <a:pt x="1124331" y="4989539"/>
                    </a:lnTo>
                    <a:cubicBezTo>
                      <a:pt x="503428" y="4989539"/>
                      <a:pt x="0" y="4486111"/>
                      <a:pt x="0" y="3865208"/>
                    </a:cubicBezTo>
                    <a:lnTo>
                      <a:pt x="0" y="0"/>
                    </a:lnTo>
                    <a:lnTo>
                      <a:pt x="15336772" y="0"/>
                    </a:lnTo>
                    <a:cubicBezTo>
                      <a:pt x="15957801" y="0"/>
                      <a:pt x="16461102" y="503428"/>
                      <a:pt x="16461102" y="1124331"/>
                    </a:cubicBezTo>
                    <a:lnTo>
                      <a:pt x="16461102" y="4989539"/>
                    </a:lnTo>
                    <a:close/>
                  </a:path>
                </a:pathLst>
              </a:custGeom>
              <a:solidFill>
                <a:srgbClr val="DBAB61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522601" y="408642"/>
              <a:ext cx="7578338" cy="1739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06"/>
                </a:lnSpc>
                <a:spcBef>
                  <a:spcPct val="0"/>
                </a:spcBef>
              </a:pPr>
              <a:r>
                <a:rPr lang="en-US" sz="2504" b="1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ИНФОРМАЦИОННО-ИЗМЕРИТЕЛЬНЫЕ ПРИБОРЫ И СИСТЕМЫ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28700" y="7313467"/>
            <a:ext cx="6467655" cy="1076853"/>
            <a:chOff x="0" y="0"/>
            <a:chExt cx="8623540" cy="1435804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8623540" cy="1435804"/>
              <a:chOff x="0" y="0"/>
              <a:chExt cx="16461103" cy="274074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6461102" cy="2740745"/>
              </a:xfrm>
              <a:custGeom>
                <a:avLst/>
                <a:gdLst/>
                <a:ahLst/>
                <a:cxnLst/>
                <a:rect l="l" t="t" r="r" b="b"/>
                <a:pathLst>
                  <a:path w="16461102" h="2740745">
                    <a:moveTo>
                      <a:pt x="16461102" y="2740745"/>
                    </a:moveTo>
                    <a:lnTo>
                      <a:pt x="1124331" y="2740745"/>
                    </a:lnTo>
                    <a:cubicBezTo>
                      <a:pt x="503428" y="2740745"/>
                      <a:pt x="0" y="2237317"/>
                      <a:pt x="0" y="1616414"/>
                    </a:cubicBezTo>
                    <a:lnTo>
                      <a:pt x="0" y="0"/>
                    </a:lnTo>
                    <a:lnTo>
                      <a:pt x="15336772" y="0"/>
                    </a:lnTo>
                    <a:cubicBezTo>
                      <a:pt x="15957801" y="0"/>
                      <a:pt x="16461102" y="503428"/>
                      <a:pt x="16461102" y="1124331"/>
                    </a:cubicBezTo>
                    <a:lnTo>
                      <a:pt x="16461102" y="2740745"/>
                    </a:lnTo>
                    <a:close/>
                  </a:path>
                </a:pathLst>
              </a:custGeom>
              <a:solidFill>
                <a:srgbClr val="DBAB61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522601" y="408642"/>
              <a:ext cx="7578338" cy="5613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06"/>
                </a:lnSpc>
                <a:spcBef>
                  <a:spcPct val="0"/>
                </a:spcBef>
              </a:pPr>
              <a:r>
                <a:rPr lang="en-US" sz="2504" b="1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ФИЗИКА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28700" y="8647495"/>
            <a:ext cx="6467655" cy="1518635"/>
            <a:chOff x="0" y="0"/>
            <a:chExt cx="8623540" cy="2024847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8623540" cy="2024847"/>
              <a:chOff x="0" y="0"/>
              <a:chExt cx="16461103" cy="3865142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6461102" cy="3865142"/>
              </a:xfrm>
              <a:custGeom>
                <a:avLst/>
                <a:gdLst/>
                <a:ahLst/>
                <a:cxnLst/>
                <a:rect l="l" t="t" r="r" b="b"/>
                <a:pathLst>
                  <a:path w="16461102" h="3865142">
                    <a:moveTo>
                      <a:pt x="16461102" y="3865142"/>
                    </a:moveTo>
                    <a:lnTo>
                      <a:pt x="1124331" y="3865142"/>
                    </a:lnTo>
                    <a:cubicBezTo>
                      <a:pt x="503428" y="3865142"/>
                      <a:pt x="0" y="3361714"/>
                      <a:pt x="0" y="2740811"/>
                    </a:cubicBezTo>
                    <a:lnTo>
                      <a:pt x="0" y="0"/>
                    </a:lnTo>
                    <a:lnTo>
                      <a:pt x="15336772" y="0"/>
                    </a:lnTo>
                    <a:cubicBezTo>
                      <a:pt x="15957801" y="0"/>
                      <a:pt x="16461102" y="503428"/>
                      <a:pt x="16461102" y="1124331"/>
                    </a:cubicBezTo>
                    <a:lnTo>
                      <a:pt x="16461102" y="3865142"/>
                    </a:lnTo>
                    <a:close/>
                  </a:path>
                </a:pathLst>
              </a:custGeom>
              <a:solidFill>
                <a:srgbClr val="DBAB61"/>
              </a:solidFill>
            </p:spPr>
          </p:sp>
        </p:grpSp>
        <p:sp>
          <p:nvSpPr>
            <p:cNvPr id="26" name="TextBox 26"/>
            <p:cNvSpPr txBox="1"/>
            <p:nvPr/>
          </p:nvSpPr>
          <p:spPr>
            <a:xfrm>
              <a:off x="522601" y="408642"/>
              <a:ext cx="7578338" cy="1150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06"/>
                </a:lnSpc>
                <a:spcBef>
                  <a:spcPct val="0"/>
                </a:spcBef>
              </a:pPr>
              <a:r>
                <a:rPr lang="en-US" sz="2504" b="1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ЭЛЕКТРОЭНЕРГЕТИКА И ЭЛЕКТРОТЕХНИКА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028700" y="809522"/>
            <a:ext cx="8659376" cy="122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79"/>
              </a:lnSpc>
            </a:pPr>
            <a:r>
              <a:rPr lang="en-US" sz="6699" b="1">
                <a:solidFill>
                  <a:srgbClr val="223F7B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Специальности 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7650043" y="3565375"/>
            <a:ext cx="9398449" cy="1825866"/>
            <a:chOff x="0" y="0"/>
            <a:chExt cx="25587954" cy="497105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5587954" cy="4971053"/>
            </a:xfrm>
            <a:custGeom>
              <a:avLst/>
              <a:gdLst/>
              <a:ahLst/>
              <a:cxnLst/>
              <a:rect l="l" t="t" r="r" b="b"/>
              <a:pathLst>
                <a:path w="25587954" h="4971053">
                  <a:moveTo>
                    <a:pt x="25587954" y="4971053"/>
                  </a:moveTo>
                  <a:lnTo>
                    <a:pt x="1124331" y="4971053"/>
                  </a:lnTo>
                  <a:cubicBezTo>
                    <a:pt x="503428" y="4971053"/>
                    <a:pt x="0" y="4467625"/>
                    <a:pt x="0" y="3846722"/>
                  </a:cubicBezTo>
                  <a:lnTo>
                    <a:pt x="0" y="0"/>
                  </a:lnTo>
                  <a:lnTo>
                    <a:pt x="24463623" y="0"/>
                  </a:lnTo>
                  <a:cubicBezTo>
                    <a:pt x="25084653" y="0"/>
                    <a:pt x="25587954" y="503428"/>
                    <a:pt x="25587954" y="1124331"/>
                  </a:cubicBezTo>
                  <a:lnTo>
                    <a:pt x="25587954" y="4971053"/>
                  </a:lnTo>
                  <a:close/>
                </a:path>
              </a:pathLst>
            </a:custGeom>
            <a:solidFill>
              <a:srgbClr val="D0D5EF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7650043" y="5025472"/>
            <a:ext cx="9398449" cy="2238408"/>
            <a:chOff x="0" y="0"/>
            <a:chExt cx="25587954" cy="609422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5587954" cy="6094227"/>
            </a:xfrm>
            <a:custGeom>
              <a:avLst/>
              <a:gdLst/>
              <a:ahLst/>
              <a:cxnLst/>
              <a:rect l="l" t="t" r="r" b="b"/>
              <a:pathLst>
                <a:path w="25587954" h="6094227">
                  <a:moveTo>
                    <a:pt x="25587954" y="6094227"/>
                  </a:moveTo>
                  <a:lnTo>
                    <a:pt x="1124331" y="6094227"/>
                  </a:lnTo>
                  <a:cubicBezTo>
                    <a:pt x="503428" y="6094227"/>
                    <a:pt x="0" y="5590799"/>
                    <a:pt x="0" y="4969896"/>
                  </a:cubicBezTo>
                  <a:lnTo>
                    <a:pt x="0" y="0"/>
                  </a:lnTo>
                  <a:lnTo>
                    <a:pt x="24463623" y="0"/>
                  </a:lnTo>
                  <a:cubicBezTo>
                    <a:pt x="25084653" y="0"/>
                    <a:pt x="25587954" y="503428"/>
                    <a:pt x="25587954" y="1124331"/>
                  </a:cubicBezTo>
                  <a:lnTo>
                    <a:pt x="25587954" y="6094227"/>
                  </a:lnTo>
                  <a:close/>
                </a:path>
              </a:pathLst>
            </a:custGeom>
            <a:solidFill>
              <a:srgbClr val="D0D5EF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7650043" y="6940492"/>
            <a:ext cx="9398449" cy="1825866"/>
            <a:chOff x="0" y="0"/>
            <a:chExt cx="25587954" cy="4971053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5587954" cy="4971053"/>
            </a:xfrm>
            <a:custGeom>
              <a:avLst/>
              <a:gdLst/>
              <a:ahLst/>
              <a:cxnLst/>
              <a:rect l="l" t="t" r="r" b="b"/>
              <a:pathLst>
                <a:path w="25587954" h="4971053">
                  <a:moveTo>
                    <a:pt x="25587954" y="4971053"/>
                  </a:moveTo>
                  <a:lnTo>
                    <a:pt x="1124331" y="4971053"/>
                  </a:lnTo>
                  <a:cubicBezTo>
                    <a:pt x="503428" y="4971053"/>
                    <a:pt x="0" y="4467625"/>
                    <a:pt x="0" y="3846722"/>
                  </a:cubicBezTo>
                  <a:lnTo>
                    <a:pt x="0" y="0"/>
                  </a:lnTo>
                  <a:lnTo>
                    <a:pt x="24463623" y="0"/>
                  </a:lnTo>
                  <a:cubicBezTo>
                    <a:pt x="25084653" y="0"/>
                    <a:pt x="25587954" y="503428"/>
                    <a:pt x="25587954" y="1124331"/>
                  </a:cubicBezTo>
                  <a:lnTo>
                    <a:pt x="25587954" y="4971053"/>
                  </a:lnTo>
                  <a:close/>
                </a:path>
              </a:pathLst>
            </a:custGeom>
            <a:solidFill>
              <a:srgbClr val="D0D5EF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7650043" y="8265967"/>
            <a:ext cx="9398449" cy="1900163"/>
            <a:chOff x="0" y="0"/>
            <a:chExt cx="25587954" cy="517333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5587954" cy="5173331"/>
            </a:xfrm>
            <a:custGeom>
              <a:avLst/>
              <a:gdLst/>
              <a:ahLst/>
              <a:cxnLst/>
              <a:rect l="l" t="t" r="r" b="b"/>
              <a:pathLst>
                <a:path w="25587954" h="5173331">
                  <a:moveTo>
                    <a:pt x="25587954" y="5173331"/>
                  </a:moveTo>
                  <a:lnTo>
                    <a:pt x="1124331" y="5173331"/>
                  </a:lnTo>
                  <a:cubicBezTo>
                    <a:pt x="503428" y="5173331"/>
                    <a:pt x="0" y="4669903"/>
                    <a:pt x="0" y="4049000"/>
                  </a:cubicBezTo>
                  <a:lnTo>
                    <a:pt x="0" y="0"/>
                  </a:lnTo>
                  <a:lnTo>
                    <a:pt x="24463623" y="0"/>
                  </a:lnTo>
                  <a:cubicBezTo>
                    <a:pt x="25084653" y="0"/>
                    <a:pt x="25587954" y="503428"/>
                    <a:pt x="25587954" y="1124331"/>
                  </a:cubicBezTo>
                  <a:lnTo>
                    <a:pt x="25587954" y="5173331"/>
                  </a:lnTo>
                  <a:close/>
                </a:path>
              </a:pathLst>
            </a:custGeom>
            <a:solidFill>
              <a:srgbClr val="D0D5EF"/>
            </a:solidFill>
          </p:spPr>
        </p:sp>
      </p:grpSp>
      <p:sp>
        <p:nvSpPr>
          <p:cNvPr id="36" name="TextBox 36"/>
          <p:cNvSpPr txBox="1"/>
          <p:nvPr/>
        </p:nvSpPr>
        <p:spPr>
          <a:xfrm>
            <a:off x="8077199" y="2514300"/>
            <a:ext cx="8773272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760"/>
              </a:lnSpc>
            </a:pPr>
            <a:r>
              <a:rPr lang="en-US" sz="2300" dirty="0">
                <a:solidFill>
                  <a:srgbClr val="223F7B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 </a:t>
            </a:r>
            <a:r>
              <a:rPr lang="ru-RU" sz="2300" dirty="0" err="1">
                <a:solidFill>
                  <a:srgbClr val="223F7B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Фо</a:t>
            </a:r>
            <a:r>
              <a:rPr lang="en-US" sz="2300" dirty="0" err="1">
                <a:solidFill>
                  <a:srgbClr val="223F7B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рма</a:t>
            </a:r>
            <a:r>
              <a:rPr lang="en-US" sz="2300" dirty="0">
                <a:solidFill>
                  <a:srgbClr val="223F7B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 </a:t>
            </a:r>
            <a:r>
              <a:rPr lang="en-US" sz="2300" dirty="0" err="1">
                <a:solidFill>
                  <a:srgbClr val="223F7B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обучения</a:t>
            </a:r>
            <a:r>
              <a:rPr lang="ru-RU" sz="2300" dirty="0">
                <a:solidFill>
                  <a:srgbClr val="223F7B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: дневная </a:t>
            </a:r>
            <a:r>
              <a:rPr lang="en-US" sz="2302" dirty="0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–</a:t>
            </a:r>
            <a:r>
              <a:rPr lang="ru-RU" sz="2300" dirty="0">
                <a:solidFill>
                  <a:srgbClr val="223F7B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 </a:t>
            </a:r>
            <a:r>
              <a:rPr lang="en-US" sz="2300" dirty="0">
                <a:solidFill>
                  <a:srgbClr val="223F7B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4 </a:t>
            </a:r>
            <a:r>
              <a:rPr lang="en-US" sz="2300" dirty="0" err="1">
                <a:solidFill>
                  <a:srgbClr val="223F7B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года</a:t>
            </a:r>
            <a:endParaRPr lang="en-US" sz="2300" dirty="0">
              <a:solidFill>
                <a:srgbClr val="223F7B"/>
              </a:solidFill>
              <a:latin typeface="HK Grotesk Light"/>
              <a:ea typeface="HK Grotesk Light"/>
              <a:cs typeface="HK Grotesk Light"/>
              <a:sym typeface="HK Grotesk Light"/>
            </a:endParaRPr>
          </a:p>
          <a:p>
            <a:pPr algn="just">
              <a:lnSpc>
                <a:spcPts val="2760"/>
              </a:lnSpc>
            </a:pPr>
            <a:r>
              <a:rPr lang="en-US" sz="2300" dirty="0">
                <a:solidFill>
                  <a:srgbClr val="223F7B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 </a:t>
            </a:r>
            <a:r>
              <a:rPr lang="en-US" sz="2300" dirty="0" err="1">
                <a:solidFill>
                  <a:srgbClr val="223F7B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Квалификация</a:t>
            </a:r>
            <a:r>
              <a:rPr lang="en-US" sz="2300" dirty="0">
                <a:solidFill>
                  <a:srgbClr val="223F7B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: </a:t>
            </a:r>
            <a:r>
              <a:rPr lang="en-US" sz="2300" dirty="0" err="1">
                <a:solidFill>
                  <a:srgbClr val="223F7B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Инженер</a:t>
            </a:r>
            <a:endParaRPr lang="en-US" sz="2300" dirty="0">
              <a:solidFill>
                <a:srgbClr val="223F7B"/>
              </a:solidFill>
              <a:latin typeface="HK Grotesk Light"/>
              <a:ea typeface="HK Grotesk Light"/>
              <a:cs typeface="HK Grotesk Light"/>
              <a:sym typeface="HK Grotesk Light"/>
            </a:endParaRPr>
          </a:p>
          <a:p>
            <a:pPr algn="just">
              <a:lnSpc>
                <a:spcPts val="2760"/>
              </a:lnSpc>
            </a:pPr>
            <a:r>
              <a:rPr lang="en-US" sz="2300" dirty="0">
                <a:solidFill>
                  <a:srgbClr val="223F7B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 </a:t>
            </a:r>
            <a:r>
              <a:rPr lang="en-US" sz="2300" dirty="0" err="1">
                <a:solidFill>
                  <a:srgbClr val="223F7B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Степень</a:t>
            </a:r>
            <a:r>
              <a:rPr lang="en-US" sz="2300" dirty="0">
                <a:solidFill>
                  <a:srgbClr val="223F7B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: </a:t>
            </a:r>
            <a:r>
              <a:rPr lang="en-US" sz="2300" dirty="0" err="1">
                <a:solidFill>
                  <a:srgbClr val="223F7B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Бакалавр</a:t>
            </a:r>
            <a:endParaRPr lang="en-US" sz="2300" dirty="0">
              <a:solidFill>
                <a:srgbClr val="223F7B"/>
              </a:solidFill>
              <a:latin typeface="HK Grotesk Light"/>
              <a:ea typeface="HK Grotesk Light"/>
              <a:cs typeface="HK Grotesk Light"/>
              <a:sym typeface="HK Grotesk Light"/>
            </a:endParaRPr>
          </a:p>
          <a:p>
            <a:pPr algn="just">
              <a:lnSpc>
                <a:spcPts val="2760"/>
              </a:lnSpc>
            </a:pPr>
            <a:endParaRPr lang="en-US" sz="2300" dirty="0">
              <a:solidFill>
                <a:srgbClr val="223F7B"/>
              </a:solidFill>
              <a:latin typeface="HK Grotesk Light"/>
              <a:ea typeface="HK Grotesk Light"/>
              <a:cs typeface="HK Grotesk Light"/>
              <a:sym typeface="HK Grotesk Light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8155917" y="674297"/>
            <a:ext cx="7728399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4"/>
              </a:lnSpc>
            </a:pPr>
            <a:r>
              <a:rPr lang="en-US" sz="1920" dirty="0">
                <a:solidFill>
                  <a:srgbClr val="233495"/>
                </a:solidFill>
                <a:latin typeface="HK Grotesk"/>
                <a:ea typeface="HK Grotesk"/>
                <a:cs typeface="HK Grotesk"/>
                <a:sym typeface="HK Grotesk"/>
              </a:rPr>
              <a:t>УО «ГРОДНЕНСКИЙ ГОСУДАРСТВЕННЫЙ УНИВЕРСИТЕТ    ИМЕНИ ЯНКИ КУПАЛЫ»</a:t>
            </a:r>
          </a:p>
          <a:p>
            <a:pPr algn="ctr">
              <a:lnSpc>
                <a:spcPts val="2304"/>
              </a:lnSpc>
            </a:pPr>
            <a:r>
              <a:rPr lang="en-US" sz="1920" dirty="0">
                <a:solidFill>
                  <a:srgbClr val="233495"/>
                </a:solidFill>
                <a:latin typeface="HK Grotesk"/>
                <a:ea typeface="HK Grotesk"/>
                <a:cs typeface="HK Grotesk"/>
                <a:sym typeface="HK Grotesk"/>
              </a:rPr>
              <a:t>ФИЗИКО-ТЕХНИЧЕСКИЙ ФАКУЛЬТЕТ</a:t>
            </a:r>
          </a:p>
        </p:txBody>
      </p:sp>
      <p:sp>
        <p:nvSpPr>
          <p:cNvPr id="38" name="Freeform 38"/>
          <p:cNvSpPr/>
          <p:nvPr/>
        </p:nvSpPr>
        <p:spPr>
          <a:xfrm>
            <a:off x="15550866" y="-211521"/>
            <a:ext cx="3748993" cy="3486469"/>
          </a:xfrm>
          <a:custGeom>
            <a:avLst/>
            <a:gdLst/>
            <a:ahLst/>
            <a:cxnLst/>
            <a:rect l="l" t="t" r="r" b="b"/>
            <a:pathLst>
              <a:path w="3748993" h="3486469">
                <a:moveTo>
                  <a:pt x="0" y="0"/>
                </a:moveTo>
                <a:lnTo>
                  <a:pt x="3748993" y="0"/>
                </a:lnTo>
                <a:lnTo>
                  <a:pt x="3748993" y="3486469"/>
                </a:lnTo>
                <a:lnTo>
                  <a:pt x="0" y="34864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78"/>
            </a:stretch>
          </a:blipFill>
        </p:spPr>
      </p:sp>
      <p:sp>
        <p:nvSpPr>
          <p:cNvPr id="39" name="Freeform 39"/>
          <p:cNvSpPr/>
          <p:nvPr/>
        </p:nvSpPr>
        <p:spPr>
          <a:xfrm rot="3576891">
            <a:off x="-3736391" y="5446336"/>
            <a:ext cx="9542291" cy="4046276"/>
          </a:xfrm>
          <a:custGeom>
            <a:avLst/>
            <a:gdLst/>
            <a:ahLst/>
            <a:cxnLst/>
            <a:rect l="l" t="t" r="r" b="b"/>
            <a:pathLst>
              <a:path w="9542291" h="4046276">
                <a:moveTo>
                  <a:pt x="0" y="0"/>
                </a:moveTo>
                <a:lnTo>
                  <a:pt x="9542291" y="0"/>
                </a:lnTo>
                <a:lnTo>
                  <a:pt x="9542291" y="4046276"/>
                </a:lnTo>
                <a:lnTo>
                  <a:pt x="0" y="40462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6487" b="-107782"/>
            </a:stretch>
          </a:blipFill>
        </p:spPr>
      </p:sp>
      <p:sp>
        <p:nvSpPr>
          <p:cNvPr id="40" name="Freeform 40"/>
          <p:cNvSpPr/>
          <p:nvPr/>
        </p:nvSpPr>
        <p:spPr>
          <a:xfrm rot="3030825">
            <a:off x="-3016760" y="6519605"/>
            <a:ext cx="8088506" cy="3775914"/>
          </a:xfrm>
          <a:custGeom>
            <a:avLst/>
            <a:gdLst/>
            <a:ahLst/>
            <a:cxnLst/>
            <a:rect l="l" t="t" r="r" b="b"/>
            <a:pathLst>
              <a:path w="8088506" h="3775914">
                <a:moveTo>
                  <a:pt x="0" y="0"/>
                </a:moveTo>
                <a:lnTo>
                  <a:pt x="8088506" y="0"/>
                </a:lnTo>
                <a:lnTo>
                  <a:pt x="8088506" y="3775914"/>
                </a:lnTo>
                <a:lnTo>
                  <a:pt x="0" y="37759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4870" r="-22553" b="-122659"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8077199" y="3954433"/>
            <a:ext cx="8667441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763"/>
              </a:lnSpc>
            </a:pPr>
            <a:r>
              <a:rPr lang="ru-RU" sz="2302" dirty="0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Ф</a:t>
            </a:r>
            <a:r>
              <a:rPr lang="en-US" sz="2302" dirty="0" err="1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орма</a:t>
            </a:r>
            <a:r>
              <a:rPr lang="en-US" sz="2302" dirty="0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 </a:t>
            </a:r>
            <a:r>
              <a:rPr lang="en-US" sz="2302" dirty="0" err="1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обучения</a:t>
            </a:r>
            <a:r>
              <a:rPr lang="ru-RU" sz="2302" dirty="0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:  дневная </a:t>
            </a:r>
            <a:r>
              <a:rPr lang="en-US" sz="2302" dirty="0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– 4 </a:t>
            </a:r>
            <a:r>
              <a:rPr lang="en-US" sz="2302" dirty="0" err="1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года</a:t>
            </a:r>
            <a:endParaRPr lang="en-US" sz="2302" dirty="0">
              <a:solidFill>
                <a:srgbClr val="223F7B"/>
              </a:solidFill>
              <a:latin typeface="HK Grotesk"/>
              <a:ea typeface="HK Grotesk"/>
              <a:cs typeface="HK Grotesk"/>
              <a:sym typeface="HK Grotesk"/>
            </a:endParaRPr>
          </a:p>
          <a:p>
            <a:pPr algn="just">
              <a:lnSpc>
                <a:spcPts val="2763"/>
              </a:lnSpc>
            </a:pPr>
            <a:r>
              <a:rPr lang="en-US" sz="2302" dirty="0" err="1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Квалификация</a:t>
            </a:r>
            <a:r>
              <a:rPr lang="en-US" sz="2302" dirty="0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: </a:t>
            </a:r>
            <a:r>
              <a:rPr lang="en-US" sz="2302" dirty="0" err="1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Физик</a:t>
            </a:r>
            <a:r>
              <a:rPr lang="en-US" sz="2302" dirty="0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. </a:t>
            </a:r>
            <a:r>
              <a:rPr lang="en-US" sz="2302" dirty="0" err="1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Программист</a:t>
            </a:r>
            <a:endParaRPr lang="en-US" sz="2302" dirty="0">
              <a:solidFill>
                <a:srgbClr val="223F7B"/>
              </a:solidFill>
              <a:latin typeface="HK Grotesk"/>
              <a:ea typeface="HK Grotesk"/>
              <a:cs typeface="HK Grotesk"/>
              <a:sym typeface="HK Grotesk"/>
            </a:endParaRPr>
          </a:p>
          <a:p>
            <a:pPr algn="just">
              <a:lnSpc>
                <a:spcPts val="2763"/>
              </a:lnSpc>
            </a:pPr>
            <a:r>
              <a:rPr lang="en-US" sz="2302" dirty="0" err="1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Степень</a:t>
            </a:r>
            <a:r>
              <a:rPr lang="en-US" sz="2302" dirty="0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: </a:t>
            </a:r>
            <a:r>
              <a:rPr lang="en-US" sz="2302" dirty="0" err="1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Бакалавр</a:t>
            </a:r>
            <a:endParaRPr lang="en-US" sz="2302" dirty="0">
              <a:solidFill>
                <a:srgbClr val="223F7B"/>
              </a:solidFill>
              <a:latin typeface="HK Grotesk"/>
              <a:ea typeface="HK Grotesk"/>
              <a:cs typeface="HK Grotesk"/>
              <a:sym typeface="HK Grotesk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8077199" y="5620801"/>
            <a:ext cx="8676533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760"/>
              </a:lnSpc>
            </a:pPr>
            <a:r>
              <a:rPr lang="ru-RU" sz="2300" dirty="0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Ф</a:t>
            </a:r>
            <a:r>
              <a:rPr lang="en-US" sz="2300" dirty="0" err="1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орма</a:t>
            </a:r>
            <a:r>
              <a:rPr lang="en-US" sz="2300" dirty="0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 </a:t>
            </a:r>
            <a:r>
              <a:rPr lang="en-US" sz="2300" dirty="0" err="1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обучения</a:t>
            </a:r>
            <a:r>
              <a:rPr lang="ru-RU" sz="2300" dirty="0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: дневная и заочная сокращенная</a:t>
            </a:r>
            <a:r>
              <a:rPr lang="en-US" sz="2300" dirty="0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 – 4 </a:t>
            </a:r>
            <a:r>
              <a:rPr lang="en-US" sz="2300" dirty="0" err="1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года</a:t>
            </a:r>
            <a:endParaRPr lang="en-US" sz="2300" dirty="0">
              <a:solidFill>
                <a:srgbClr val="223F7B"/>
              </a:solidFill>
              <a:latin typeface="HK Grotesk"/>
              <a:ea typeface="HK Grotesk"/>
              <a:cs typeface="HK Grotesk"/>
              <a:sym typeface="HK Grotesk"/>
            </a:endParaRPr>
          </a:p>
          <a:p>
            <a:pPr algn="just">
              <a:lnSpc>
                <a:spcPts val="2760"/>
              </a:lnSpc>
            </a:pPr>
            <a:r>
              <a:rPr lang="en-US" sz="2300" dirty="0" err="1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Квалификация</a:t>
            </a:r>
            <a:r>
              <a:rPr lang="en-US" sz="2300" dirty="0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: </a:t>
            </a:r>
            <a:r>
              <a:rPr lang="en-US" sz="2300" dirty="0" err="1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Инженер</a:t>
            </a:r>
            <a:endParaRPr lang="en-US" sz="2300" dirty="0">
              <a:solidFill>
                <a:srgbClr val="223F7B"/>
              </a:solidFill>
              <a:latin typeface="HK Grotesk"/>
              <a:ea typeface="HK Grotesk"/>
              <a:cs typeface="HK Grotesk"/>
              <a:sym typeface="HK Grotesk"/>
            </a:endParaRPr>
          </a:p>
          <a:p>
            <a:pPr algn="just">
              <a:lnSpc>
                <a:spcPts val="2760"/>
              </a:lnSpc>
            </a:pPr>
            <a:r>
              <a:rPr lang="en-US" sz="2300" dirty="0" err="1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Степень</a:t>
            </a:r>
            <a:r>
              <a:rPr lang="en-US" sz="2300" dirty="0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: </a:t>
            </a:r>
            <a:r>
              <a:rPr lang="en-US" sz="2300" dirty="0" err="1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Бакалавр</a:t>
            </a:r>
            <a:endParaRPr lang="en-US" sz="2300" dirty="0">
              <a:solidFill>
                <a:srgbClr val="223F7B"/>
              </a:solidFill>
              <a:latin typeface="HK Grotesk"/>
              <a:ea typeface="HK Grotesk"/>
              <a:cs typeface="HK Grotesk"/>
              <a:sym typeface="HK Grotesk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8077199" y="7303942"/>
            <a:ext cx="8676534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760"/>
              </a:lnSpc>
            </a:pPr>
            <a:r>
              <a:rPr lang="ru-RU" sz="2300" dirty="0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Ф</a:t>
            </a:r>
            <a:r>
              <a:rPr lang="en-US" sz="2300" dirty="0" err="1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орма</a:t>
            </a:r>
            <a:r>
              <a:rPr lang="en-US" sz="2300" dirty="0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 </a:t>
            </a:r>
            <a:r>
              <a:rPr lang="en-US" sz="2300" dirty="0" err="1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обучения</a:t>
            </a:r>
            <a:r>
              <a:rPr lang="ru-RU" sz="2300" dirty="0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: дневная </a:t>
            </a:r>
            <a:r>
              <a:rPr lang="en-US" sz="2300" dirty="0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– 4 </a:t>
            </a:r>
            <a:r>
              <a:rPr lang="en-US" sz="2300" dirty="0" err="1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года</a:t>
            </a:r>
            <a:endParaRPr lang="en-US" sz="2300" dirty="0">
              <a:solidFill>
                <a:srgbClr val="223F7B"/>
              </a:solidFill>
              <a:latin typeface="HK Grotesk"/>
              <a:ea typeface="HK Grotesk"/>
              <a:cs typeface="HK Grotesk"/>
              <a:sym typeface="HK Grotesk"/>
            </a:endParaRPr>
          </a:p>
          <a:p>
            <a:pPr algn="just">
              <a:lnSpc>
                <a:spcPts val="2760"/>
              </a:lnSpc>
            </a:pPr>
            <a:r>
              <a:rPr lang="en-US" sz="2300" dirty="0" err="1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Квалификация</a:t>
            </a:r>
            <a:r>
              <a:rPr lang="en-US" sz="2300" dirty="0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: </a:t>
            </a:r>
            <a:r>
              <a:rPr lang="en-US" sz="2300" dirty="0" err="1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Физик</a:t>
            </a:r>
            <a:r>
              <a:rPr lang="en-US" sz="2300" dirty="0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. </a:t>
            </a:r>
            <a:r>
              <a:rPr lang="en-US" sz="2300" dirty="0" err="1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Преподаватель</a:t>
            </a:r>
            <a:endParaRPr lang="en-US" sz="2300" dirty="0">
              <a:solidFill>
                <a:srgbClr val="223F7B"/>
              </a:solidFill>
              <a:latin typeface="HK Grotesk"/>
              <a:ea typeface="HK Grotesk"/>
              <a:cs typeface="HK Grotesk"/>
              <a:sym typeface="HK Grotesk"/>
            </a:endParaRPr>
          </a:p>
          <a:p>
            <a:pPr algn="just">
              <a:lnSpc>
                <a:spcPts val="2760"/>
              </a:lnSpc>
            </a:pPr>
            <a:r>
              <a:rPr lang="en-US" sz="2300" dirty="0" err="1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Степень</a:t>
            </a:r>
            <a:r>
              <a:rPr lang="en-US" sz="2300" dirty="0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: </a:t>
            </a:r>
            <a:r>
              <a:rPr lang="en-US" sz="2300" dirty="0" err="1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Бакалавр</a:t>
            </a:r>
            <a:endParaRPr lang="en-US" sz="2300" dirty="0">
              <a:solidFill>
                <a:srgbClr val="223F7B"/>
              </a:solidFill>
              <a:latin typeface="HK Grotesk"/>
              <a:ea typeface="HK Grotesk"/>
              <a:cs typeface="HK Grotesk"/>
              <a:sym typeface="HK Grotesk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8077199" y="8899708"/>
            <a:ext cx="8566157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760"/>
              </a:lnSpc>
            </a:pPr>
            <a:r>
              <a:rPr lang="ru-RU" sz="2300" dirty="0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Форма </a:t>
            </a:r>
            <a:r>
              <a:rPr lang="en-US" sz="2300" dirty="0" err="1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обучения</a:t>
            </a:r>
            <a:r>
              <a:rPr lang="ru-RU" sz="2300" dirty="0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: дневная</a:t>
            </a:r>
            <a:r>
              <a:rPr lang="en-US" sz="2300" dirty="0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 – 5 </a:t>
            </a:r>
            <a:r>
              <a:rPr lang="en-US" sz="2300" dirty="0" err="1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лет</a:t>
            </a:r>
            <a:endParaRPr lang="en-US" sz="2300" dirty="0">
              <a:solidFill>
                <a:srgbClr val="223F7B"/>
              </a:solidFill>
              <a:latin typeface="HK Grotesk"/>
              <a:ea typeface="HK Grotesk"/>
              <a:cs typeface="HK Grotesk"/>
              <a:sym typeface="HK Grotesk"/>
            </a:endParaRPr>
          </a:p>
          <a:p>
            <a:pPr algn="just">
              <a:lnSpc>
                <a:spcPts val="2760"/>
              </a:lnSpc>
            </a:pPr>
            <a:r>
              <a:rPr lang="en-US" sz="2300" dirty="0" err="1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Квалификация</a:t>
            </a:r>
            <a:r>
              <a:rPr lang="en-US" sz="2300" dirty="0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: </a:t>
            </a:r>
            <a:r>
              <a:rPr lang="en-US" sz="2300" dirty="0" err="1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Инженер-энергетик</a:t>
            </a:r>
            <a:endParaRPr lang="en-US" sz="2300" dirty="0">
              <a:solidFill>
                <a:srgbClr val="223F7B"/>
              </a:solidFill>
              <a:latin typeface="HK Grotesk"/>
              <a:ea typeface="HK Grotesk"/>
              <a:cs typeface="HK Grotesk"/>
              <a:sym typeface="HK Grotesk"/>
            </a:endParaRPr>
          </a:p>
          <a:p>
            <a:pPr algn="just">
              <a:lnSpc>
                <a:spcPts val="2760"/>
              </a:lnSpc>
            </a:pPr>
            <a:r>
              <a:rPr lang="en-US" sz="2300" dirty="0" err="1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Степень</a:t>
            </a:r>
            <a:r>
              <a:rPr lang="en-US" sz="2300" dirty="0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: </a:t>
            </a:r>
            <a:r>
              <a:rPr lang="en-US" sz="2300" dirty="0" err="1">
                <a:solidFill>
                  <a:srgbClr val="223F7B"/>
                </a:solidFill>
                <a:latin typeface="HK Grotesk"/>
                <a:ea typeface="HK Grotesk"/>
                <a:cs typeface="HK Grotesk"/>
                <a:sym typeface="HK Grotesk"/>
              </a:rPr>
              <a:t>Магистр</a:t>
            </a:r>
            <a:endParaRPr lang="en-US" sz="2300" dirty="0">
              <a:solidFill>
                <a:srgbClr val="223F7B"/>
              </a:solidFill>
              <a:latin typeface="HK Grotesk"/>
              <a:ea typeface="HK Grotesk"/>
              <a:cs typeface="HK Grotesk"/>
              <a:sym typeface="HK Grotesk"/>
            </a:endParaRP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31417" y="-4926719"/>
            <a:ext cx="10480177" cy="10476708"/>
            <a:chOff x="0" y="0"/>
            <a:chExt cx="13973570" cy="13968944"/>
          </a:xfrm>
        </p:grpSpPr>
        <p:sp>
          <p:nvSpPr>
            <p:cNvPr id="3" name="Freeform 3"/>
            <p:cNvSpPr/>
            <p:nvPr/>
          </p:nvSpPr>
          <p:spPr>
            <a:xfrm rot="-8392799">
              <a:off x="682486" y="4240320"/>
              <a:ext cx="12196952" cy="6572035"/>
            </a:xfrm>
            <a:custGeom>
              <a:avLst/>
              <a:gdLst/>
              <a:ahLst/>
              <a:cxnLst/>
              <a:rect l="l" t="t" r="r" b="b"/>
              <a:pathLst>
                <a:path w="12196952" h="6572035">
                  <a:moveTo>
                    <a:pt x="0" y="0"/>
                  </a:moveTo>
                  <a:lnTo>
                    <a:pt x="12196952" y="0"/>
                  </a:lnTo>
                  <a:lnTo>
                    <a:pt x="12196952" y="6572034"/>
                  </a:lnTo>
                  <a:lnTo>
                    <a:pt x="0" y="6572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372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8110959">
              <a:off x="1232949" y="3343448"/>
              <a:ext cx="12196952" cy="6572035"/>
            </a:xfrm>
            <a:custGeom>
              <a:avLst/>
              <a:gdLst/>
              <a:ahLst/>
              <a:cxnLst/>
              <a:rect l="l" t="t" r="r" b="b"/>
              <a:pathLst>
                <a:path w="12196952" h="6572035">
                  <a:moveTo>
                    <a:pt x="0" y="0"/>
                  </a:moveTo>
                  <a:lnTo>
                    <a:pt x="12196951" y="0"/>
                  </a:lnTo>
                  <a:lnTo>
                    <a:pt x="12196951" y="6572034"/>
                  </a:lnTo>
                  <a:lnTo>
                    <a:pt x="0" y="6572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40372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2711757"/>
            <a:ext cx="10053643" cy="1126383"/>
            <a:chOff x="0" y="0"/>
            <a:chExt cx="13404858" cy="150184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404858" cy="1501844"/>
              <a:chOff x="0" y="0"/>
              <a:chExt cx="25587954" cy="286680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5587954" cy="2866806"/>
              </a:xfrm>
              <a:custGeom>
                <a:avLst/>
                <a:gdLst/>
                <a:ahLst/>
                <a:cxnLst/>
                <a:rect l="l" t="t" r="r" b="b"/>
                <a:pathLst>
                  <a:path w="25587954" h="2866806">
                    <a:moveTo>
                      <a:pt x="25587954" y="2866806"/>
                    </a:moveTo>
                    <a:lnTo>
                      <a:pt x="1124331" y="2866806"/>
                    </a:lnTo>
                    <a:cubicBezTo>
                      <a:pt x="503428" y="2866806"/>
                      <a:pt x="0" y="2363378"/>
                      <a:pt x="0" y="1742475"/>
                    </a:cubicBezTo>
                    <a:lnTo>
                      <a:pt x="0" y="0"/>
                    </a:lnTo>
                    <a:lnTo>
                      <a:pt x="24463623" y="0"/>
                    </a:lnTo>
                    <a:cubicBezTo>
                      <a:pt x="25084653" y="0"/>
                      <a:pt x="25587954" y="503428"/>
                      <a:pt x="25587954" y="1124331"/>
                    </a:cubicBezTo>
                    <a:lnTo>
                      <a:pt x="25587954" y="2866806"/>
                    </a:lnTo>
                    <a:close/>
                  </a:path>
                </a:pathLst>
              </a:custGeom>
              <a:solidFill>
                <a:srgbClr val="D0D5EF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1260795" y="411063"/>
              <a:ext cx="11490006" cy="6668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3926"/>
                </a:lnSpc>
                <a:spcBef>
                  <a:spcPct val="0"/>
                </a:spcBef>
              </a:pPr>
              <a:r>
                <a:rPr lang="en-US" sz="2804" dirty="0" err="1">
                  <a:solidFill>
                    <a:srgbClr val="223F7B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Кафедра</a:t>
              </a:r>
              <a:r>
                <a:rPr lang="en-US" sz="2804" dirty="0">
                  <a:solidFill>
                    <a:srgbClr val="223F7B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 «</a:t>
              </a:r>
              <a:r>
                <a:rPr lang="en-US" sz="2804" dirty="0" err="1">
                  <a:solidFill>
                    <a:srgbClr val="223F7B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Информационных</a:t>
              </a:r>
              <a:r>
                <a:rPr lang="en-US" sz="2804" dirty="0">
                  <a:solidFill>
                    <a:srgbClr val="223F7B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 </a:t>
              </a:r>
              <a:r>
                <a:rPr lang="en-US" sz="2804" dirty="0" err="1">
                  <a:solidFill>
                    <a:srgbClr val="223F7B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систем</a:t>
              </a:r>
              <a:r>
                <a:rPr lang="en-US" sz="2804" dirty="0">
                  <a:solidFill>
                    <a:srgbClr val="223F7B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 и</a:t>
              </a:r>
              <a:r>
                <a:rPr lang="ru-RU" sz="2804" dirty="0">
                  <a:solidFill>
                    <a:srgbClr val="223F7B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 технологий»</a:t>
              </a:r>
              <a:r>
                <a:rPr lang="en-US" sz="2804" dirty="0">
                  <a:solidFill>
                    <a:srgbClr val="223F7B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6182449"/>
            <a:ext cx="10053643" cy="1126383"/>
            <a:chOff x="0" y="0"/>
            <a:chExt cx="13404858" cy="150184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3404858" cy="1501844"/>
              <a:chOff x="0" y="0"/>
              <a:chExt cx="25587954" cy="286680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5587954" cy="2866806"/>
              </a:xfrm>
              <a:custGeom>
                <a:avLst/>
                <a:gdLst/>
                <a:ahLst/>
                <a:cxnLst/>
                <a:rect l="l" t="t" r="r" b="b"/>
                <a:pathLst>
                  <a:path w="25587954" h="2866806">
                    <a:moveTo>
                      <a:pt x="25587954" y="2866806"/>
                    </a:moveTo>
                    <a:lnTo>
                      <a:pt x="1124331" y="2866806"/>
                    </a:lnTo>
                    <a:cubicBezTo>
                      <a:pt x="503428" y="2866806"/>
                      <a:pt x="0" y="2363378"/>
                      <a:pt x="0" y="1742475"/>
                    </a:cubicBezTo>
                    <a:lnTo>
                      <a:pt x="0" y="0"/>
                    </a:lnTo>
                    <a:lnTo>
                      <a:pt x="24463623" y="0"/>
                    </a:lnTo>
                    <a:cubicBezTo>
                      <a:pt x="25084653" y="0"/>
                      <a:pt x="25587954" y="503428"/>
                      <a:pt x="25587954" y="1124331"/>
                    </a:cubicBezTo>
                    <a:lnTo>
                      <a:pt x="25587954" y="2866806"/>
                    </a:lnTo>
                    <a:close/>
                  </a:path>
                </a:pathLst>
              </a:custGeom>
              <a:solidFill>
                <a:srgbClr val="D0D5EF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1260795" y="417496"/>
              <a:ext cx="11490006" cy="6668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3926"/>
                </a:lnSpc>
                <a:spcBef>
                  <a:spcPct val="0"/>
                </a:spcBef>
              </a:pPr>
              <a:r>
                <a:rPr lang="en-US" sz="2804" dirty="0" err="1">
                  <a:solidFill>
                    <a:srgbClr val="223F7B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Кафедра</a:t>
              </a:r>
              <a:r>
                <a:rPr lang="en-US" sz="2804" dirty="0">
                  <a:solidFill>
                    <a:srgbClr val="223F7B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 «</a:t>
              </a:r>
              <a:r>
                <a:rPr lang="en-US" sz="2804" dirty="0" err="1">
                  <a:solidFill>
                    <a:srgbClr val="223F7B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Теоретической</a:t>
              </a:r>
              <a:r>
                <a:rPr lang="en-US" sz="2804" dirty="0">
                  <a:solidFill>
                    <a:srgbClr val="223F7B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 </a:t>
              </a:r>
              <a:r>
                <a:rPr lang="en-US" sz="2804" dirty="0" err="1">
                  <a:solidFill>
                    <a:srgbClr val="223F7B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физики</a:t>
              </a:r>
              <a:r>
                <a:rPr lang="en-US" sz="2804" dirty="0">
                  <a:solidFill>
                    <a:srgbClr val="223F7B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 и</a:t>
              </a:r>
              <a:r>
                <a:rPr lang="ru-RU" sz="2804" dirty="0">
                  <a:solidFill>
                    <a:srgbClr val="223F7B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 теплотехники»</a:t>
              </a:r>
              <a:endParaRPr lang="en-US" sz="2804" dirty="0">
                <a:solidFill>
                  <a:srgbClr val="223F7B"/>
                </a:solidFill>
                <a:latin typeface="HK Grotesk Light"/>
                <a:ea typeface="HK Grotesk Light"/>
                <a:cs typeface="HK Grotesk Light"/>
                <a:sym typeface="HK Grotesk Light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7919062"/>
            <a:ext cx="10053643" cy="1126383"/>
            <a:chOff x="0" y="0"/>
            <a:chExt cx="13404858" cy="1501844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3404858" cy="1501844"/>
              <a:chOff x="0" y="0"/>
              <a:chExt cx="25587954" cy="286680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5587954" cy="2866806"/>
              </a:xfrm>
              <a:custGeom>
                <a:avLst/>
                <a:gdLst/>
                <a:ahLst/>
                <a:cxnLst/>
                <a:rect l="l" t="t" r="r" b="b"/>
                <a:pathLst>
                  <a:path w="25587954" h="2866806">
                    <a:moveTo>
                      <a:pt x="25587954" y="2866806"/>
                    </a:moveTo>
                    <a:lnTo>
                      <a:pt x="1124331" y="2866806"/>
                    </a:lnTo>
                    <a:cubicBezTo>
                      <a:pt x="503428" y="2866806"/>
                      <a:pt x="0" y="2363378"/>
                      <a:pt x="0" y="1742475"/>
                    </a:cubicBezTo>
                    <a:lnTo>
                      <a:pt x="0" y="0"/>
                    </a:lnTo>
                    <a:lnTo>
                      <a:pt x="24463623" y="0"/>
                    </a:lnTo>
                    <a:cubicBezTo>
                      <a:pt x="25084653" y="0"/>
                      <a:pt x="25587954" y="503428"/>
                      <a:pt x="25587954" y="1124331"/>
                    </a:cubicBezTo>
                    <a:lnTo>
                      <a:pt x="25587954" y="2866806"/>
                    </a:lnTo>
                    <a:close/>
                  </a:path>
                </a:pathLst>
              </a:custGeom>
              <a:solidFill>
                <a:srgbClr val="D0D5EF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1260795" y="452664"/>
              <a:ext cx="11132668" cy="6225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26"/>
                </a:lnSpc>
                <a:spcBef>
                  <a:spcPct val="0"/>
                </a:spcBef>
              </a:pPr>
              <a:r>
                <a:rPr lang="en-US" sz="2804">
                  <a:solidFill>
                    <a:srgbClr val="223F7B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Кафедра «Электротехники и электроники»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28700" y="902897"/>
            <a:ext cx="8659376" cy="1270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1">
                <a:solidFill>
                  <a:srgbClr val="223F7B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Кафедры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155917" y="674297"/>
            <a:ext cx="7728399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4"/>
              </a:lnSpc>
            </a:pPr>
            <a:r>
              <a:rPr lang="en-US" sz="1920">
                <a:solidFill>
                  <a:srgbClr val="233495"/>
                </a:solidFill>
                <a:latin typeface="HK Grotesk"/>
                <a:ea typeface="HK Grotesk"/>
                <a:cs typeface="HK Grotesk"/>
                <a:sym typeface="HK Grotesk"/>
              </a:rPr>
              <a:t>УО «ГРОДНЕНСКИЙ ГОСУДАРСТВЕННЫЙ УНИВЕРСИТЕТ    ИМЕНИ ЯНКИ КУПАЛЫ»</a:t>
            </a:r>
          </a:p>
          <a:p>
            <a:pPr algn="ctr">
              <a:lnSpc>
                <a:spcPts val="2304"/>
              </a:lnSpc>
            </a:pPr>
            <a:r>
              <a:rPr lang="en-US" sz="1920">
                <a:solidFill>
                  <a:srgbClr val="233495"/>
                </a:solidFill>
                <a:latin typeface="HK Grotesk"/>
                <a:ea typeface="HK Grotesk"/>
                <a:cs typeface="HK Grotesk"/>
                <a:sym typeface="HK Grotesk"/>
              </a:rPr>
              <a:t>ФИЗИКО-ТЕХНИЧЕСКИЙ ФАКУЛЬТЕТ</a:t>
            </a:r>
          </a:p>
        </p:txBody>
      </p:sp>
      <p:sp>
        <p:nvSpPr>
          <p:cNvPr id="19" name="Freeform 19"/>
          <p:cNvSpPr/>
          <p:nvPr/>
        </p:nvSpPr>
        <p:spPr>
          <a:xfrm>
            <a:off x="15550866" y="-211521"/>
            <a:ext cx="3748993" cy="3486469"/>
          </a:xfrm>
          <a:custGeom>
            <a:avLst/>
            <a:gdLst/>
            <a:ahLst/>
            <a:cxnLst/>
            <a:rect l="l" t="t" r="r" b="b"/>
            <a:pathLst>
              <a:path w="3748993" h="3486469">
                <a:moveTo>
                  <a:pt x="0" y="0"/>
                </a:moveTo>
                <a:lnTo>
                  <a:pt x="3748993" y="0"/>
                </a:lnTo>
                <a:lnTo>
                  <a:pt x="3748993" y="3486469"/>
                </a:lnTo>
                <a:lnTo>
                  <a:pt x="0" y="34864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78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028700" y="4448370"/>
            <a:ext cx="10053643" cy="1126383"/>
            <a:chOff x="0" y="0"/>
            <a:chExt cx="13404858" cy="1501844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3404858" cy="1501844"/>
              <a:chOff x="0" y="0"/>
              <a:chExt cx="25587954" cy="286680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5587954" cy="2866806"/>
              </a:xfrm>
              <a:custGeom>
                <a:avLst/>
                <a:gdLst/>
                <a:ahLst/>
                <a:cxnLst/>
                <a:rect l="l" t="t" r="r" b="b"/>
                <a:pathLst>
                  <a:path w="25587954" h="2866806">
                    <a:moveTo>
                      <a:pt x="25587954" y="2866806"/>
                    </a:moveTo>
                    <a:lnTo>
                      <a:pt x="1124331" y="2866806"/>
                    </a:lnTo>
                    <a:cubicBezTo>
                      <a:pt x="503428" y="2866806"/>
                      <a:pt x="0" y="2363378"/>
                      <a:pt x="0" y="1742475"/>
                    </a:cubicBezTo>
                    <a:lnTo>
                      <a:pt x="0" y="0"/>
                    </a:lnTo>
                    <a:lnTo>
                      <a:pt x="24463623" y="0"/>
                    </a:lnTo>
                    <a:cubicBezTo>
                      <a:pt x="25084653" y="0"/>
                      <a:pt x="25587954" y="503428"/>
                      <a:pt x="25587954" y="1124331"/>
                    </a:cubicBezTo>
                    <a:lnTo>
                      <a:pt x="25587954" y="2866806"/>
                    </a:lnTo>
                    <a:close/>
                  </a:path>
                </a:pathLst>
              </a:custGeom>
              <a:solidFill>
                <a:srgbClr val="D0D5EF"/>
              </a:solidFill>
            </p:spPr>
          </p:sp>
        </p:grpSp>
        <p:sp>
          <p:nvSpPr>
            <p:cNvPr id="23" name="TextBox 23"/>
            <p:cNvSpPr txBox="1"/>
            <p:nvPr/>
          </p:nvSpPr>
          <p:spPr>
            <a:xfrm>
              <a:off x="1260795" y="411063"/>
              <a:ext cx="11132668" cy="6225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26"/>
                </a:lnSpc>
                <a:spcBef>
                  <a:spcPct val="0"/>
                </a:spcBef>
              </a:pPr>
              <a:r>
                <a:rPr lang="en-US" sz="2804">
                  <a:solidFill>
                    <a:srgbClr val="223F7B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Кафедра «Общей физики»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12375764" y="4105470"/>
            <a:ext cx="4695741" cy="4208558"/>
          </a:xfrm>
          <a:custGeom>
            <a:avLst/>
            <a:gdLst/>
            <a:ahLst/>
            <a:cxnLst/>
            <a:rect l="l" t="t" r="r" b="b"/>
            <a:pathLst>
              <a:path w="4695741" h="4208558">
                <a:moveTo>
                  <a:pt x="0" y="0"/>
                </a:moveTo>
                <a:lnTo>
                  <a:pt x="4695742" y="0"/>
                </a:lnTo>
                <a:lnTo>
                  <a:pt x="4695742" y="4208558"/>
                </a:lnTo>
                <a:lnTo>
                  <a:pt x="0" y="42085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6C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3814" y="0"/>
            <a:ext cx="18461814" cy="11492837"/>
            <a:chOff x="0" y="0"/>
            <a:chExt cx="24615752" cy="15323783"/>
          </a:xfrm>
        </p:grpSpPr>
        <p:sp>
          <p:nvSpPr>
            <p:cNvPr id="3" name="Freeform 3"/>
            <p:cNvSpPr/>
            <p:nvPr/>
          </p:nvSpPr>
          <p:spPr>
            <a:xfrm>
              <a:off x="11057578" y="4884286"/>
              <a:ext cx="5446499" cy="5486400"/>
            </a:xfrm>
            <a:custGeom>
              <a:avLst/>
              <a:gdLst/>
              <a:ahLst/>
              <a:cxnLst/>
              <a:rect l="l" t="t" r="r" b="b"/>
              <a:pathLst>
                <a:path w="5446499" h="5486400">
                  <a:moveTo>
                    <a:pt x="0" y="0"/>
                  </a:moveTo>
                  <a:lnTo>
                    <a:pt x="5446499" y="0"/>
                  </a:lnTo>
                  <a:lnTo>
                    <a:pt x="5446499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862152" y="3397152"/>
              <a:ext cx="9753600" cy="3990109"/>
            </a:xfrm>
            <a:custGeom>
              <a:avLst/>
              <a:gdLst/>
              <a:ahLst/>
              <a:cxnLst/>
              <a:rect l="l" t="t" r="r" b="b"/>
              <a:pathLst>
                <a:path w="9753600" h="3990109">
                  <a:moveTo>
                    <a:pt x="0" y="0"/>
                  </a:moveTo>
                  <a:lnTo>
                    <a:pt x="9753600" y="0"/>
                  </a:lnTo>
                  <a:lnTo>
                    <a:pt x="9753600" y="3990109"/>
                  </a:lnTo>
                  <a:lnTo>
                    <a:pt x="0" y="3990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276122" y="893645"/>
              <a:ext cx="4679856" cy="3990641"/>
            </a:xfrm>
            <a:custGeom>
              <a:avLst/>
              <a:gdLst/>
              <a:ahLst/>
              <a:cxnLst/>
              <a:rect l="l" t="t" r="r" b="b"/>
              <a:pathLst>
                <a:path w="4679856" h="3990641">
                  <a:moveTo>
                    <a:pt x="0" y="0"/>
                  </a:moveTo>
                  <a:lnTo>
                    <a:pt x="4679856" y="0"/>
                  </a:lnTo>
                  <a:lnTo>
                    <a:pt x="4679856" y="3990641"/>
                  </a:lnTo>
                  <a:lnTo>
                    <a:pt x="0" y="3990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6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817832">
              <a:off x="8242828" y="10797837"/>
              <a:ext cx="4281308" cy="4078919"/>
            </a:xfrm>
            <a:custGeom>
              <a:avLst/>
              <a:gdLst/>
              <a:ahLst/>
              <a:cxnLst/>
              <a:rect l="l" t="t" r="r" b="b"/>
              <a:pathLst>
                <a:path w="4281308" h="4078919">
                  <a:moveTo>
                    <a:pt x="0" y="0"/>
                  </a:moveTo>
                  <a:lnTo>
                    <a:pt x="4281308" y="0"/>
                  </a:lnTo>
                  <a:lnTo>
                    <a:pt x="4281308" y="4078919"/>
                  </a:lnTo>
                  <a:lnTo>
                    <a:pt x="0" y="4078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999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698337">
              <a:off x="100484" y="424017"/>
              <a:ext cx="4350234" cy="1439532"/>
            </a:xfrm>
            <a:custGeom>
              <a:avLst/>
              <a:gdLst/>
              <a:ahLst/>
              <a:cxnLst/>
              <a:rect l="l" t="t" r="r" b="b"/>
              <a:pathLst>
                <a:path w="4350234" h="1439532">
                  <a:moveTo>
                    <a:pt x="0" y="0"/>
                  </a:moveTo>
                  <a:lnTo>
                    <a:pt x="4350234" y="0"/>
                  </a:lnTo>
                  <a:lnTo>
                    <a:pt x="4350234" y="1439532"/>
                  </a:lnTo>
                  <a:lnTo>
                    <a:pt x="0" y="1439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6999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19292923" y="7387261"/>
              <a:ext cx="5322829" cy="2264622"/>
            </a:xfrm>
            <a:custGeom>
              <a:avLst/>
              <a:gdLst/>
              <a:ahLst/>
              <a:cxnLst/>
              <a:rect l="l" t="t" r="r" b="b"/>
              <a:pathLst>
                <a:path w="5322829" h="2264622">
                  <a:moveTo>
                    <a:pt x="0" y="0"/>
                  </a:moveTo>
                  <a:lnTo>
                    <a:pt x="5322829" y="0"/>
                  </a:lnTo>
                  <a:lnTo>
                    <a:pt x="5322829" y="2264621"/>
                  </a:lnTo>
                  <a:lnTo>
                    <a:pt x="0" y="22646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6999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501289">
              <a:off x="12217535" y="9722692"/>
              <a:ext cx="9753600" cy="3440361"/>
            </a:xfrm>
            <a:custGeom>
              <a:avLst/>
              <a:gdLst/>
              <a:ahLst/>
              <a:cxnLst/>
              <a:rect l="l" t="t" r="r" b="b"/>
              <a:pathLst>
                <a:path w="9753600" h="3440361">
                  <a:moveTo>
                    <a:pt x="0" y="0"/>
                  </a:moveTo>
                  <a:lnTo>
                    <a:pt x="9753600" y="0"/>
                  </a:lnTo>
                  <a:lnTo>
                    <a:pt x="9753600" y="3440361"/>
                  </a:lnTo>
                  <a:lnTo>
                    <a:pt x="0" y="3440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6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437491" y="10619079"/>
              <a:ext cx="6627652" cy="3096921"/>
            </a:xfrm>
            <a:custGeom>
              <a:avLst/>
              <a:gdLst/>
              <a:ahLst/>
              <a:cxnLst/>
              <a:rect l="l" t="t" r="r" b="b"/>
              <a:pathLst>
                <a:path w="6627652" h="3096921">
                  <a:moveTo>
                    <a:pt x="0" y="0"/>
                  </a:moveTo>
                  <a:lnTo>
                    <a:pt x="6627651" y="0"/>
                  </a:lnTo>
                  <a:lnTo>
                    <a:pt x="6627651" y="3096921"/>
                  </a:lnTo>
                  <a:lnTo>
                    <a:pt x="0" y="3096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6999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437491" y="5415468"/>
              <a:ext cx="9753600" cy="3085684"/>
            </a:xfrm>
            <a:custGeom>
              <a:avLst/>
              <a:gdLst/>
              <a:ahLst/>
              <a:cxnLst/>
              <a:rect l="l" t="t" r="r" b="b"/>
              <a:pathLst>
                <a:path w="9753600" h="3085684">
                  <a:moveTo>
                    <a:pt x="0" y="0"/>
                  </a:moveTo>
                  <a:lnTo>
                    <a:pt x="9753600" y="0"/>
                  </a:lnTo>
                  <a:lnTo>
                    <a:pt x="9753600" y="3085684"/>
                  </a:lnTo>
                  <a:lnTo>
                    <a:pt x="0" y="3085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6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1019071">
              <a:off x="3751317" y="1371600"/>
              <a:ext cx="3995511" cy="4169888"/>
            </a:xfrm>
            <a:custGeom>
              <a:avLst/>
              <a:gdLst/>
              <a:ahLst/>
              <a:cxnLst/>
              <a:rect l="l" t="t" r="r" b="b"/>
              <a:pathLst>
                <a:path w="3995511" h="4169888">
                  <a:moveTo>
                    <a:pt x="0" y="0"/>
                  </a:moveTo>
                  <a:lnTo>
                    <a:pt x="3995511" y="0"/>
                  </a:lnTo>
                  <a:lnTo>
                    <a:pt x="3995511" y="4169888"/>
                  </a:lnTo>
                  <a:lnTo>
                    <a:pt x="0" y="4169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6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751805" y="1313860"/>
            <a:ext cx="7525019" cy="8158086"/>
            <a:chOff x="0" y="0"/>
            <a:chExt cx="585724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857240" cy="6350000"/>
            </a:xfrm>
            <a:custGeom>
              <a:avLst/>
              <a:gdLst/>
              <a:ahLst/>
              <a:cxnLst/>
              <a:rect l="l" t="t" r="r" b="b"/>
              <a:pathLst>
                <a:path w="5857240" h="6350000">
                  <a:moveTo>
                    <a:pt x="2928620" y="0"/>
                  </a:moveTo>
                  <a:cubicBezTo>
                    <a:pt x="4546600" y="0"/>
                    <a:pt x="5857240" y="1310640"/>
                    <a:pt x="5857240" y="2928620"/>
                  </a:cubicBezTo>
                  <a:lnTo>
                    <a:pt x="5857240" y="6350000"/>
                  </a:lnTo>
                  <a:lnTo>
                    <a:pt x="0" y="6350000"/>
                  </a:lnTo>
                  <a:lnTo>
                    <a:pt x="0" y="2928620"/>
                  </a:lnTo>
                  <a:cubicBezTo>
                    <a:pt x="0" y="1310640"/>
                    <a:pt x="1310640" y="0"/>
                    <a:pt x="2928620" y="0"/>
                  </a:cubicBezTo>
                  <a:close/>
                </a:path>
              </a:pathLst>
            </a:custGeom>
            <a:blipFill>
              <a:blip r:embed="rId22"/>
              <a:stretch>
                <a:fillRect l="-45359" r="-47374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 rot="-256904">
            <a:off x="-2916878" y="4814931"/>
            <a:ext cx="13233318" cy="9855464"/>
            <a:chOff x="0" y="0"/>
            <a:chExt cx="17644424" cy="13140618"/>
          </a:xfrm>
        </p:grpSpPr>
        <p:sp>
          <p:nvSpPr>
            <p:cNvPr id="16" name="Freeform 16"/>
            <p:cNvSpPr/>
            <p:nvPr/>
          </p:nvSpPr>
          <p:spPr>
            <a:xfrm rot="817792" flipH="1">
              <a:off x="2091383" y="1633806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14820804" y="0"/>
                  </a:moveTo>
                  <a:lnTo>
                    <a:pt x="0" y="0"/>
                  </a:lnTo>
                  <a:lnTo>
                    <a:pt x="0" y="7985835"/>
                  </a:lnTo>
                  <a:lnTo>
                    <a:pt x="14820804" y="7985835"/>
                  </a:lnTo>
                  <a:lnTo>
                    <a:pt x="14820804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 b="-40372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1301861" flipH="1">
              <a:off x="951173" y="2697997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14820804" y="0"/>
                  </a:moveTo>
                  <a:lnTo>
                    <a:pt x="0" y="0"/>
                  </a:lnTo>
                  <a:lnTo>
                    <a:pt x="0" y="7985834"/>
                  </a:lnTo>
                  <a:lnTo>
                    <a:pt x="14820804" y="7985834"/>
                  </a:lnTo>
                  <a:lnTo>
                    <a:pt x="14820804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 b="-40372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9554422" y="4963220"/>
            <a:ext cx="8015241" cy="2311471"/>
            <a:chOff x="0" y="0"/>
            <a:chExt cx="10686989" cy="3081962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0686989" cy="3081962"/>
              <a:chOff x="0" y="0"/>
              <a:chExt cx="20399931" cy="5902932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0399932" cy="5902932"/>
              </a:xfrm>
              <a:custGeom>
                <a:avLst/>
                <a:gdLst/>
                <a:ahLst/>
                <a:cxnLst/>
                <a:rect l="l" t="t" r="r" b="b"/>
                <a:pathLst>
                  <a:path w="20399932" h="5902932">
                    <a:moveTo>
                      <a:pt x="20399932" y="5902932"/>
                    </a:moveTo>
                    <a:lnTo>
                      <a:pt x="1124331" y="5902932"/>
                    </a:lnTo>
                    <a:cubicBezTo>
                      <a:pt x="503428" y="5902932"/>
                      <a:pt x="0" y="5399504"/>
                      <a:pt x="0" y="4778601"/>
                    </a:cubicBezTo>
                    <a:lnTo>
                      <a:pt x="0" y="0"/>
                    </a:lnTo>
                    <a:lnTo>
                      <a:pt x="19275600" y="0"/>
                    </a:lnTo>
                    <a:cubicBezTo>
                      <a:pt x="19896630" y="0"/>
                      <a:pt x="20399932" y="503428"/>
                      <a:pt x="20399932" y="1124331"/>
                    </a:cubicBezTo>
                    <a:lnTo>
                      <a:pt x="20399932" y="5902932"/>
                    </a:lnTo>
                    <a:close/>
                  </a:path>
                </a:pathLst>
              </a:custGeom>
              <a:solidFill>
                <a:srgbClr val="C29755"/>
              </a:solidFill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647649" y="285798"/>
              <a:ext cx="9391690" cy="24341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3500" b="1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ИНФОРМАЦИОННО - ИЗМЕРИТЕЛЬНЫЕ ПРИБОРЫ И СИСТЕМЫ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14410186" y="-303306"/>
            <a:ext cx="4754390" cy="4421464"/>
          </a:xfrm>
          <a:custGeom>
            <a:avLst/>
            <a:gdLst/>
            <a:ahLst/>
            <a:cxnLst/>
            <a:rect l="l" t="t" r="r" b="b"/>
            <a:pathLst>
              <a:path w="4754390" h="4421464">
                <a:moveTo>
                  <a:pt x="0" y="0"/>
                </a:moveTo>
                <a:lnTo>
                  <a:pt x="4754390" y="0"/>
                </a:lnTo>
                <a:lnTo>
                  <a:pt x="4754390" y="4421464"/>
                </a:lnTo>
                <a:lnTo>
                  <a:pt x="0" y="4421464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r="-78"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9476625" y="7826375"/>
            <a:ext cx="8170836" cy="143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Кафедра «Информационных систем и технологий»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139677" y="609010"/>
            <a:ext cx="12008647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E1E1E1"/>
                </a:solidFill>
                <a:latin typeface="Arimo"/>
                <a:ea typeface="Arimo"/>
                <a:cs typeface="Arimo"/>
                <a:sym typeface="Arimo"/>
              </a:rPr>
              <a:t>УО «ГРОДНЕНСКИЙ ГОСУДАРСТВЕННЫЙ УНИВЕРСИТЕТ ИМЕНИ ЯНКИ КУПАЛЫ»</a:t>
            </a:r>
          </a:p>
          <a:p>
            <a:pPr algn="ctr">
              <a:lnSpc>
                <a:spcPts val="2760"/>
              </a:lnSpc>
            </a:pPr>
            <a:r>
              <a:rPr lang="en-US" sz="2300">
                <a:solidFill>
                  <a:srgbClr val="E1E1E1"/>
                </a:solidFill>
                <a:latin typeface="Arimo"/>
                <a:ea typeface="Arimo"/>
                <a:cs typeface="Arimo"/>
                <a:sym typeface="Arimo"/>
              </a:rPr>
              <a:t>ФИЗИКО-ТЕХНИЧЕСКИЙ ФАКУЛЬТЕТ</a:t>
            </a:r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641916">
            <a:off x="14072225" y="5988143"/>
            <a:ext cx="7227436" cy="7225044"/>
            <a:chOff x="0" y="0"/>
            <a:chExt cx="9636582" cy="9633392"/>
          </a:xfrm>
        </p:grpSpPr>
        <p:sp>
          <p:nvSpPr>
            <p:cNvPr id="3" name="Freeform 3"/>
            <p:cNvSpPr/>
            <p:nvPr/>
          </p:nvSpPr>
          <p:spPr>
            <a:xfrm rot="-8392799">
              <a:off x="470662" y="2924248"/>
              <a:ext cx="8411374" cy="4532267"/>
            </a:xfrm>
            <a:custGeom>
              <a:avLst/>
              <a:gdLst/>
              <a:ahLst/>
              <a:cxnLst/>
              <a:rect l="l" t="t" r="r" b="b"/>
              <a:pathLst>
                <a:path w="8411374" h="4532267">
                  <a:moveTo>
                    <a:pt x="0" y="0"/>
                  </a:moveTo>
                  <a:lnTo>
                    <a:pt x="8411374" y="0"/>
                  </a:lnTo>
                  <a:lnTo>
                    <a:pt x="8411374" y="4532267"/>
                  </a:lnTo>
                  <a:lnTo>
                    <a:pt x="0" y="4532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372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8110959">
              <a:off x="850277" y="2305739"/>
              <a:ext cx="8411374" cy="4532267"/>
            </a:xfrm>
            <a:custGeom>
              <a:avLst/>
              <a:gdLst/>
              <a:ahLst/>
              <a:cxnLst/>
              <a:rect l="l" t="t" r="r" b="b"/>
              <a:pathLst>
                <a:path w="8411374" h="4532267">
                  <a:moveTo>
                    <a:pt x="0" y="0"/>
                  </a:moveTo>
                  <a:lnTo>
                    <a:pt x="8411375" y="0"/>
                  </a:lnTo>
                  <a:lnTo>
                    <a:pt x="8411375" y="4532267"/>
                  </a:lnTo>
                  <a:lnTo>
                    <a:pt x="0" y="4532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40372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0074292" y="2451678"/>
            <a:ext cx="7339566" cy="4488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51" lvl="1" indent="-269876" algn="just">
              <a:lnSpc>
                <a:spcPts val="3500"/>
              </a:lnSpc>
              <a:buFont typeface="Arial"/>
              <a:buChar char="•"/>
            </a:pPr>
            <a:r>
              <a:rPr lang="en-US" sz="2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инженер-электроник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;</a:t>
            </a:r>
          </a:p>
          <a:p>
            <a:pPr marL="539751" lvl="1" indent="-269876" algn="just">
              <a:lnSpc>
                <a:spcPts val="3500"/>
              </a:lnSpc>
              <a:buFont typeface="Arial"/>
              <a:buChar char="•"/>
            </a:pP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инженер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–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программист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;</a:t>
            </a:r>
          </a:p>
          <a:p>
            <a:pPr marL="539751" lvl="1" indent="-269876" algn="just">
              <a:lnSpc>
                <a:spcPts val="3500"/>
              </a:lnSpc>
              <a:buFont typeface="Arial"/>
              <a:buChar char="•"/>
            </a:pP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инженер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по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системам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управления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;</a:t>
            </a:r>
          </a:p>
          <a:p>
            <a:pPr marL="539751" lvl="1" indent="-269876">
              <a:lnSpc>
                <a:spcPts val="3500"/>
              </a:lnSpc>
              <a:buFont typeface="Arial"/>
              <a:buChar char="•"/>
            </a:pP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инженер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по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контрольно-измерительной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</a:p>
          <a:p>
            <a:pPr algn="just">
              <a:lnSpc>
                <a:spcPts val="3500"/>
              </a:lnSpc>
            </a:pP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технике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и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автоматике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;</a:t>
            </a:r>
          </a:p>
          <a:p>
            <a:pPr marL="539751" lvl="1" indent="-269876" algn="just">
              <a:lnSpc>
                <a:spcPts val="3500"/>
              </a:lnSpc>
              <a:buFont typeface="Arial"/>
              <a:buChar char="•"/>
            </a:pP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инженер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по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компьютерным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системам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и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сетям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;</a:t>
            </a:r>
          </a:p>
          <a:p>
            <a:pPr marL="539751" lvl="1" indent="-269876" algn="just">
              <a:lnSpc>
                <a:spcPts val="3500"/>
              </a:lnSpc>
              <a:buFont typeface="Arial"/>
              <a:buChar char="•"/>
            </a:pP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системный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аналитик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;</a:t>
            </a:r>
          </a:p>
          <a:p>
            <a:pPr marL="539751" lvl="1" indent="-269876" algn="just">
              <a:lnSpc>
                <a:spcPts val="3500"/>
              </a:lnSpc>
              <a:buFont typeface="Arial"/>
              <a:buChar char="•"/>
            </a:pP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руководитель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проекта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;</a:t>
            </a:r>
          </a:p>
          <a:p>
            <a:pPr marL="539751" lvl="1" indent="-269876" algn="just">
              <a:lnSpc>
                <a:spcPts val="3500"/>
              </a:lnSpc>
              <a:buFont typeface="Arial"/>
              <a:buChar char="•"/>
            </a:pP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координатор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проектов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;</a:t>
            </a:r>
          </a:p>
          <a:p>
            <a:pPr marL="539751" lvl="1" indent="-269876" algn="just">
              <a:lnSpc>
                <a:spcPts val="3500"/>
              </a:lnSpc>
              <a:buFont typeface="Arial"/>
              <a:buChar char="•"/>
            </a:pP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системный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интегратор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</a:p>
        </p:txBody>
      </p:sp>
      <p:grpSp>
        <p:nvGrpSpPr>
          <p:cNvPr id="6" name="Group 6"/>
          <p:cNvGrpSpPr/>
          <p:nvPr/>
        </p:nvGrpSpPr>
        <p:grpSpPr>
          <a:xfrm rot="-5831613">
            <a:off x="-6367355" y="-2592463"/>
            <a:ext cx="12734711" cy="12730495"/>
            <a:chOff x="0" y="0"/>
            <a:chExt cx="16979614" cy="16973993"/>
          </a:xfrm>
        </p:grpSpPr>
        <p:sp>
          <p:nvSpPr>
            <p:cNvPr id="7" name="Freeform 7"/>
            <p:cNvSpPr/>
            <p:nvPr/>
          </p:nvSpPr>
          <p:spPr>
            <a:xfrm rot="-8392799">
              <a:off x="829305" y="5152512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0" y="0"/>
                  </a:moveTo>
                  <a:lnTo>
                    <a:pt x="14820804" y="0"/>
                  </a:lnTo>
                  <a:lnTo>
                    <a:pt x="14820804" y="7985835"/>
                  </a:lnTo>
                  <a:lnTo>
                    <a:pt x="0" y="798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b="-40372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8110959">
              <a:off x="1498185" y="4062702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0" y="0"/>
                  </a:moveTo>
                  <a:lnTo>
                    <a:pt x="14820804" y="0"/>
                  </a:lnTo>
                  <a:lnTo>
                    <a:pt x="14820804" y="7985835"/>
                  </a:lnTo>
                  <a:lnTo>
                    <a:pt x="0" y="798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40372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243559" y="1889125"/>
            <a:ext cx="5619235" cy="4572413"/>
          </a:xfrm>
          <a:custGeom>
            <a:avLst/>
            <a:gdLst/>
            <a:ahLst/>
            <a:cxnLst/>
            <a:rect l="l" t="t" r="r" b="b"/>
            <a:pathLst>
              <a:path w="5619235" h="4572413">
                <a:moveTo>
                  <a:pt x="0" y="0"/>
                </a:moveTo>
                <a:lnTo>
                  <a:pt x="5619235" y="0"/>
                </a:lnTo>
                <a:lnTo>
                  <a:pt x="5619235" y="4572413"/>
                </a:lnTo>
                <a:lnTo>
                  <a:pt x="0" y="45724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43" r="-100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107909" y="4880996"/>
            <a:ext cx="4541601" cy="3982472"/>
          </a:xfrm>
          <a:custGeom>
            <a:avLst/>
            <a:gdLst/>
            <a:ahLst/>
            <a:cxnLst/>
            <a:rect l="l" t="t" r="r" b="b"/>
            <a:pathLst>
              <a:path w="4541601" h="3982472">
                <a:moveTo>
                  <a:pt x="0" y="0"/>
                </a:moveTo>
                <a:lnTo>
                  <a:pt x="4541601" y="0"/>
                </a:lnTo>
                <a:lnTo>
                  <a:pt x="4541601" y="3982472"/>
                </a:lnTo>
                <a:lnTo>
                  <a:pt x="0" y="39824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08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429000" y="276551"/>
            <a:ext cx="1354813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43"/>
              </a:lnSpc>
              <a:spcBef>
                <a:spcPct val="0"/>
              </a:spcBef>
            </a:pPr>
            <a:r>
              <a:rPr lang="en-US" sz="4160" b="1" dirty="0" err="1">
                <a:solidFill>
                  <a:srgbClr val="223F7B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Информационно-измерительные</a:t>
            </a:r>
            <a:r>
              <a:rPr lang="en-US" sz="4160" b="1" dirty="0">
                <a:solidFill>
                  <a:srgbClr val="223F7B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 </a:t>
            </a:r>
            <a:r>
              <a:rPr lang="en-US" sz="4160" b="1" dirty="0" err="1">
                <a:solidFill>
                  <a:srgbClr val="223F7B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приборы</a:t>
            </a:r>
            <a:r>
              <a:rPr lang="en-US" sz="4160" b="1" dirty="0">
                <a:solidFill>
                  <a:srgbClr val="223F7B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 и </a:t>
            </a:r>
            <a:r>
              <a:rPr lang="en-US" sz="4160" b="1" dirty="0" err="1">
                <a:solidFill>
                  <a:srgbClr val="223F7B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системы</a:t>
            </a:r>
            <a:endParaRPr lang="en-US" sz="4160" b="1" dirty="0">
              <a:solidFill>
                <a:srgbClr val="223F7B"/>
              </a:solidFill>
              <a:latin typeface="Telegraf Heavy"/>
              <a:ea typeface="Telegraf Heavy"/>
              <a:cs typeface="Telegraf Heavy"/>
              <a:sym typeface="Telegraf Heavy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95963" y="1836125"/>
            <a:ext cx="756061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92"/>
              </a:lnSpc>
              <a:spcBef>
                <a:spcPct val="0"/>
              </a:spcBef>
            </a:pP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Первичные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должности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выпускника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специальности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52006" y="7320244"/>
            <a:ext cx="7161851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49"/>
              </a:lnSpc>
              <a:spcBef>
                <a:spcPct val="0"/>
              </a:spcBef>
            </a:pP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и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другие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должности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,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связанные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с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разработкой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и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применением</a:t>
            </a:r>
            <a:r>
              <a:rPr lang="ru-RU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и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нформационно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-</a:t>
            </a:r>
            <a:r>
              <a:rPr lang="ru-RU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измерительных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систем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в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сфере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управления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организационными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и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техническими</a:t>
            </a:r>
            <a:r>
              <a:rPr lang="en-US" sz="22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2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системами</a:t>
            </a:r>
            <a:r>
              <a:rPr lang="en-US" sz="2499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.</a:t>
            </a:r>
          </a:p>
        </p:txBody>
      </p:sp>
      <p:sp>
        <p:nvSpPr>
          <p:cNvPr id="14" name="Freeform 14"/>
          <p:cNvSpPr/>
          <p:nvPr/>
        </p:nvSpPr>
        <p:spPr>
          <a:xfrm>
            <a:off x="151687" y="8863468"/>
            <a:ext cx="1448470" cy="1265368"/>
          </a:xfrm>
          <a:custGeom>
            <a:avLst/>
            <a:gdLst/>
            <a:ahLst/>
            <a:cxnLst/>
            <a:rect l="l" t="t" r="r" b="b"/>
            <a:pathLst>
              <a:path w="1448470" h="1265368">
                <a:moveTo>
                  <a:pt x="0" y="0"/>
                </a:moveTo>
                <a:lnTo>
                  <a:pt x="1448470" y="0"/>
                </a:lnTo>
                <a:lnTo>
                  <a:pt x="1448470" y="1265368"/>
                </a:lnTo>
                <a:lnTo>
                  <a:pt x="0" y="12653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80" r="-80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600157" y="9320630"/>
            <a:ext cx="10525274" cy="56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  <a:spcBef>
                <a:spcPct val="0"/>
              </a:spcBef>
            </a:pPr>
            <a:r>
              <a:rPr lang="en-US" sz="2000" b="1">
                <a:solidFill>
                  <a:srgbClr val="223F7B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УО «ГРОДНЕНСКИЙ ГОСУДАРСТВЕННЫЙ УНИВЕРСИТЕТ ИМЕНИ ЯНКИ КУПАЛЫ»</a:t>
            </a:r>
          </a:p>
          <a:p>
            <a:pPr algn="ctr">
              <a:lnSpc>
                <a:spcPts val="2040"/>
              </a:lnSpc>
              <a:spcBef>
                <a:spcPct val="0"/>
              </a:spcBef>
            </a:pPr>
            <a:r>
              <a:rPr lang="en-US" sz="2000" b="1">
                <a:solidFill>
                  <a:srgbClr val="223F7B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ФИЗИКО-ТЕХНИЧЕСКИЙ ФАКУЛЬТЕТ</a:t>
            </a:r>
          </a:p>
        </p:txBody>
      </p: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6C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3814" y="0"/>
            <a:ext cx="18461814" cy="11492837"/>
            <a:chOff x="0" y="0"/>
            <a:chExt cx="24615752" cy="15323783"/>
          </a:xfrm>
        </p:grpSpPr>
        <p:sp>
          <p:nvSpPr>
            <p:cNvPr id="3" name="Freeform 3"/>
            <p:cNvSpPr/>
            <p:nvPr/>
          </p:nvSpPr>
          <p:spPr>
            <a:xfrm>
              <a:off x="11057578" y="4884286"/>
              <a:ext cx="5446499" cy="5486400"/>
            </a:xfrm>
            <a:custGeom>
              <a:avLst/>
              <a:gdLst/>
              <a:ahLst/>
              <a:cxnLst/>
              <a:rect l="l" t="t" r="r" b="b"/>
              <a:pathLst>
                <a:path w="5446499" h="5486400">
                  <a:moveTo>
                    <a:pt x="0" y="0"/>
                  </a:moveTo>
                  <a:lnTo>
                    <a:pt x="5446499" y="0"/>
                  </a:lnTo>
                  <a:lnTo>
                    <a:pt x="5446499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862152" y="3397152"/>
              <a:ext cx="9753600" cy="3990109"/>
            </a:xfrm>
            <a:custGeom>
              <a:avLst/>
              <a:gdLst/>
              <a:ahLst/>
              <a:cxnLst/>
              <a:rect l="l" t="t" r="r" b="b"/>
              <a:pathLst>
                <a:path w="9753600" h="3990109">
                  <a:moveTo>
                    <a:pt x="0" y="0"/>
                  </a:moveTo>
                  <a:lnTo>
                    <a:pt x="9753600" y="0"/>
                  </a:lnTo>
                  <a:lnTo>
                    <a:pt x="9753600" y="3990109"/>
                  </a:lnTo>
                  <a:lnTo>
                    <a:pt x="0" y="3990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276122" y="893645"/>
              <a:ext cx="4679856" cy="3990641"/>
            </a:xfrm>
            <a:custGeom>
              <a:avLst/>
              <a:gdLst/>
              <a:ahLst/>
              <a:cxnLst/>
              <a:rect l="l" t="t" r="r" b="b"/>
              <a:pathLst>
                <a:path w="4679856" h="3990641">
                  <a:moveTo>
                    <a:pt x="0" y="0"/>
                  </a:moveTo>
                  <a:lnTo>
                    <a:pt x="4679856" y="0"/>
                  </a:lnTo>
                  <a:lnTo>
                    <a:pt x="4679856" y="3990641"/>
                  </a:lnTo>
                  <a:lnTo>
                    <a:pt x="0" y="3990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6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817832">
              <a:off x="8242828" y="10797837"/>
              <a:ext cx="4281308" cy="4078919"/>
            </a:xfrm>
            <a:custGeom>
              <a:avLst/>
              <a:gdLst/>
              <a:ahLst/>
              <a:cxnLst/>
              <a:rect l="l" t="t" r="r" b="b"/>
              <a:pathLst>
                <a:path w="4281308" h="4078919">
                  <a:moveTo>
                    <a:pt x="0" y="0"/>
                  </a:moveTo>
                  <a:lnTo>
                    <a:pt x="4281308" y="0"/>
                  </a:lnTo>
                  <a:lnTo>
                    <a:pt x="4281308" y="4078919"/>
                  </a:lnTo>
                  <a:lnTo>
                    <a:pt x="0" y="4078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999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698337">
              <a:off x="100484" y="424017"/>
              <a:ext cx="4350234" cy="1439532"/>
            </a:xfrm>
            <a:custGeom>
              <a:avLst/>
              <a:gdLst/>
              <a:ahLst/>
              <a:cxnLst/>
              <a:rect l="l" t="t" r="r" b="b"/>
              <a:pathLst>
                <a:path w="4350234" h="1439532">
                  <a:moveTo>
                    <a:pt x="0" y="0"/>
                  </a:moveTo>
                  <a:lnTo>
                    <a:pt x="4350234" y="0"/>
                  </a:lnTo>
                  <a:lnTo>
                    <a:pt x="4350234" y="1439532"/>
                  </a:lnTo>
                  <a:lnTo>
                    <a:pt x="0" y="1439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6999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19292923" y="7387261"/>
              <a:ext cx="5322829" cy="2264622"/>
            </a:xfrm>
            <a:custGeom>
              <a:avLst/>
              <a:gdLst/>
              <a:ahLst/>
              <a:cxnLst/>
              <a:rect l="l" t="t" r="r" b="b"/>
              <a:pathLst>
                <a:path w="5322829" h="2264622">
                  <a:moveTo>
                    <a:pt x="0" y="0"/>
                  </a:moveTo>
                  <a:lnTo>
                    <a:pt x="5322829" y="0"/>
                  </a:lnTo>
                  <a:lnTo>
                    <a:pt x="5322829" y="2264621"/>
                  </a:lnTo>
                  <a:lnTo>
                    <a:pt x="0" y="22646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6999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501289">
              <a:off x="12217535" y="9722692"/>
              <a:ext cx="9753600" cy="3440361"/>
            </a:xfrm>
            <a:custGeom>
              <a:avLst/>
              <a:gdLst/>
              <a:ahLst/>
              <a:cxnLst/>
              <a:rect l="l" t="t" r="r" b="b"/>
              <a:pathLst>
                <a:path w="9753600" h="3440361">
                  <a:moveTo>
                    <a:pt x="0" y="0"/>
                  </a:moveTo>
                  <a:lnTo>
                    <a:pt x="9753600" y="0"/>
                  </a:lnTo>
                  <a:lnTo>
                    <a:pt x="9753600" y="3440361"/>
                  </a:lnTo>
                  <a:lnTo>
                    <a:pt x="0" y="3440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6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437491" y="10619079"/>
              <a:ext cx="6627652" cy="3096921"/>
            </a:xfrm>
            <a:custGeom>
              <a:avLst/>
              <a:gdLst/>
              <a:ahLst/>
              <a:cxnLst/>
              <a:rect l="l" t="t" r="r" b="b"/>
              <a:pathLst>
                <a:path w="6627652" h="3096921">
                  <a:moveTo>
                    <a:pt x="0" y="0"/>
                  </a:moveTo>
                  <a:lnTo>
                    <a:pt x="6627651" y="0"/>
                  </a:lnTo>
                  <a:lnTo>
                    <a:pt x="6627651" y="3096921"/>
                  </a:lnTo>
                  <a:lnTo>
                    <a:pt x="0" y="3096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6999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437491" y="5415468"/>
              <a:ext cx="9753600" cy="3085684"/>
            </a:xfrm>
            <a:custGeom>
              <a:avLst/>
              <a:gdLst/>
              <a:ahLst/>
              <a:cxnLst/>
              <a:rect l="l" t="t" r="r" b="b"/>
              <a:pathLst>
                <a:path w="9753600" h="3085684">
                  <a:moveTo>
                    <a:pt x="0" y="0"/>
                  </a:moveTo>
                  <a:lnTo>
                    <a:pt x="9753600" y="0"/>
                  </a:lnTo>
                  <a:lnTo>
                    <a:pt x="9753600" y="3085684"/>
                  </a:lnTo>
                  <a:lnTo>
                    <a:pt x="0" y="3085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6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1019071">
              <a:off x="3751317" y="1371600"/>
              <a:ext cx="3995511" cy="4169888"/>
            </a:xfrm>
            <a:custGeom>
              <a:avLst/>
              <a:gdLst/>
              <a:ahLst/>
              <a:cxnLst/>
              <a:rect l="l" t="t" r="r" b="b"/>
              <a:pathLst>
                <a:path w="3995511" h="4169888">
                  <a:moveTo>
                    <a:pt x="0" y="0"/>
                  </a:moveTo>
                  <a:lnTo>
                    <a:pt x="3995511" y="0"/>
                  </a:lnTo>
                  <a:lnTo>
                    <a:pt x="3995511" y="4169888"/>
                  </a:lnTo>
                  <a:lnTo>
                    <a:pt x="0" y="4169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6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9424786" y="1005178"/>
            <a:ext cx="8561552" cy="9281822"/>
            <a:chOff x="0" y="0"/>
            <a:chExt cx="585724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857240" cy="6350000"/>
            </a:xfrm>
            <a:custGeom>
              <a:avLst/>
              <a:gdLst/>
              <a:ahLst/>
              <a:cxnLst/>
              <a:rect l="l" t="t" r="r" b="b"/>
              <a:pathLst>
                <a:path w="5857240" h="6350000">
                  <a:moveTo>
                    <a:pt x="2928620" y="0"/>
                  </a:moveTo>
                  <a:cubicBezTo>
                    <a:pt x="4546600" y="0"/>
                    <a:pt x="5857240" y="1310640"/>
                    <a:pt x="5857240" y="2928620"/>
                  </a:cubicBezTo>
                  <a:lnTo>
                    <a:pt x="5857240" y="6350000"/>
                  </a:lnTo>
                  <a:lnTo>
                    <a:pt x="0" y="6350000"/>
                  </a:lnTo>
                  <a:lnTo>
                    <a:pt x="0" y="2928620"/>
                  </a:lnTo>
                  <a:cubicBezTo>
                    <a:pt x="0" y="1310640"/>
                    <a:pt x="1310640" y="0"/>
                    <a:pt x="2928620" y="0"/>
                  </a:cubicBezTo>
                  <a:close/>
                </a:path>
              </a:pathLst>
            </a:custGeom>
            <a:blipFill>
              <a:blip r:embed="rId22"/>
              <a:stretch>
                <a:fillRect l="-31655" r="-31065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8447191" y="6102251"/>
            <a:ext cx="11190359" cy="7127428"/>
            <a:chOff x="0" y="0"/>
            <a:chExt cx="14920478" cy="9503237"/>
          </a:xfrm>
        </p:grpSpPr>
        <p:sp>
          <p:nvSpPr>
            <p:cNvPr id="16" name="Freeform 16"/>
            <p:cNvSpPr/>
            <p:nvPr/>
          </p:nvSpPr>
          <p:spPr>
            <a:xfrm rot="-281298">
              <a:off x="291723" y="572995"/>
              <a:ext cx="14337032" cy="7725166"/>
            </a:xfrm>
            <a:custGeom>
              <a:avLst/>
              <a:gdLst/>
              <a:ahLst/>
              <a:cxnLst/>
              <a:rect l="l" t="t" r="r" b="b"/>
              <a:pathLst>
                <a:path w="14337032" h="7725166">
                  <a:moveTo>
                    <a:pt x="0" y="0"/>
                  </a:moveTo>
                  <a:lnTo>
                    <a:pt x="14337032" y="0"/>
                  </a:lnTo>
                  <a:lnTo>
                    <a:pt x="14337032" y="7725165"/>
                  </a:lnTo>
                  <a:lnTo>
                    <a:pt x="0" y="7725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 b="-40372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541">
              <a:off x="575624" y="1776941"/>
              <a:ext cx="14337032" cy="7725166"/>
            </a:xfrm>
            <a:custGeom>
              <a:avLst/>
              <a:gdLst/>
              <a:ahLst/>
              <a:cxnLst/>
              <a:rect l="l" t="t" r="r" b="b"/>
              <a:pathLst>
                <a:path w="14337032" h="7725166">
                  <a:moveTo>
                    <a:pt x="0" y="0"/>
                  </a:moveTo>
                  <a:lnTo>
                    <a:pt x="14337032" y="0"/>
                  </a:lnTo>
                  <a:lnTo>
                    <a:pt x="14337032" y="7725166"/>
                  </a:lnTo>
                  <a:lnTo>
                    <a:pt x="0" y="7725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 b="-40372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851772" y="6102251"/>
            <a:ext cx="8015241" cy="1073221"/>
            <a:chOff x="0" y="0"/>
            <a:chExt cx="10686989" cy="1430962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0686989" cy="1430962"/>
              <a:chOff x="0" y="0"/>
              <a:chExt cx="20399931" cy="274074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0399932" cy="2740745"/>
              </a:xfrm>
              <a:custGeom>
                <a:avLst/>
                <a:gdLst/>
                <a:ahLst/>
                <a:cxnLst/>
                <a:rect l="l" t="t" r="r" b="b"/>
                <a:pathLst>
                  <a:path w="20399932" h="2740745">
                    <a:moveTo>
                      <a:pt x="20399932" y="2740745"/>
                    </a:moveTo>
                    <a:lnTo>
                      <a:pt x="1124331" y="2740745"/>
                    </a:lnTo>
                    <a:cubicBezTo>
                      <a:pt x="503428" y="2740745"/>
                      <a:pt x="0" y="2237317"/>
                      <a:pt x="0" y="1616414"/>
                    </a:cubicBezTo>
                    <a:lnTo>
                      <a:pt x="0" y="0"/>
                    </a:lnTo>
                    <a:lnTo>
                      <a:pt x="19275600" y="0"/>
                    </a:lnTo>
                    <a:cubicBezTo>
                      <a:pt x="19896630" y="0"/>
                      <a:pt x="20399932" y="503428"/>
                      <a:pt x="20399932" y="1124331"/>
                    </a:cubicBezTo>
                    <a:lnTo>
                      <a:pt x="20399932" y="2740745"/>
                    </a:lnTo>
                    <a:close/>
                  </a:path>
                </a:pathLst>
              </a:custGeom>
              <a:solidFill>
                <a:srgbClr val="C29755"/>
              </a:solidFill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647649" y="285798"/>
              <a:ext cx="9391690" cy="7831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3500" b="1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ФИЗИКА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-451844" y="-480234"/>
            <a:ext cx="4754390" cy="4421464"/>
          </a:xfrm>
          <a:custGeom>
            <a:avLst/>
            <a:gdLst/>
            <a:ahLst/>
            <a:cxnLst/>
            <a:rect l="l" t="t" r="r" b="b"/>
            <a:pathLst>
              <a:path w="4754390" h="4421464">
                <a:moveTo>
                  <a:pt x="0" y="0"/>
                </a:moveTo>
                <a:lnTo>
                  <a:pt x="4754390" y="0"/>
                </a:lnTo>
                <a:lnTo>
                  <a:pt x="4754390" y="4421464"/>
                </a:lnTo>
                <a:lnTo>
                  <a:pt x="0" y="4421464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r="-78"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851772" y="7876926"/>
            <a:ext cx="8170836" cy="72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Кафедра «Общей физики»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018284" y="475503"/>
            <a:ext cx="12008647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E1E1E1"/>
                </a:solidFill>
                <a:latin typeface="Arimo"/>
                <a:ea typeface="Arimo"/>
                <a:cs typeface="Arimo"/>
                <a:sym typeface="Arimo"/>
              </a:rPr>
              <a:t>УО «ГРОДНЕНСКИЙ ГОСУДАРСТВЕННЫЙ УНИВЕРСИТЕТ ИМЕНИ ЯНКИ КУПАЛЫ»</a:t>
            </a:r>
          </a:p>
          <a:p>
            <a:pPr algn="ctr">
              <a:lnSpc>
                <a:spcPts val="2760"/>
              </a:lnSpc>
            </a:pPr>
            <a:r>
              <a:rPr lang="en-US" sz="2300">
                <a:solidFill>
                  <a:srgbClr val="E1E1E1"/>
                </a:solidFill>
                <a:latin typeface="Arimo"/>
                <a:ea typeface="Arimo"/>
                <a:cs typeface="Arimo"/>
                <a:sym typeface="Arimo"/>
              </a:rPr>
              <a:t>ФИЗИКО-ТЕХНИЧЕСКИЙ ФАКУЛЬТЕТ</a:t>
            </a:r>
          </a:p>
        </p:txBody>
      </p: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641916">
            <a:off x="14072225" y="5988143"/>
            <a:ext cx="7227436" cy="7225044"/>
            <a:chOff x="0" y="0"/>
            <a:chExt cx="9636582" cy="9633392"/>
          </a:xfrm>
        </p:grpSpPr>
        <p:sp>
          <p:nvSpPr>
            <p:cNvPr id="3" name="Freeform 3"/>
            <p:cNvSpPr/>
            <p:nvPr/>
          </p:nvSpPr>
          <p:spPr>
            <a:xfrm rot="-8392799">
              <a:off x="470662" y="2924248"/>
              <a:ext cx="8411374" cy="4532267"/>
            </a:xfrm>
            <a:custGeom>
              <a:avLst/>
              <a:gdLst/>
              <a:ahLst/>
              <a:cxnLst/>
              <a:rect l="l" t="t" r="r" b="b"/>
              <a:pathLst>
                <a:path w="8411374" h="4532267">
                  <a:moveTo>
                    <a:pt x="0" y="0"/>
                  </a:moveTo>
                  <a:lnTo>
                    <a:pt x="8411374" y="0"/>
                  </a:lnTo>
                  <a:lnTo>
                    <a:pt x="8411374" y="4532267"/>
                  </a:lnTo>
                  <a:lnTo>
                    <a:pt x="0" y="4532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372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8110959">
              <a:off x="850277" y="2305739"/>
              <a:ext cx="8411374" cy="4532267"/>
            </a:xfrm>
            <a:custGeom>
              <a:avLst/>
              <a:gdLst/>
              <a:ahLst/>
              <a:cxnLst/>
              <a:rect l="l" t="t" r="r" b="b"/>
              <a:pathLst>
                <a:path w="8411374" h="4532267">
                  <a:moveTo>
                    <a:pt x="0" y="0"/>
                  </a:moveTo>
                  <a:lnTo>
                    <a:pt x="8411375" y="0"/>
                  </a:lnTo>
                  <a:lnTo>
                    <a:pt x="8411375" y="4532267"/>
                  </a:lnTo>
                  <a:lnTo>
                    <a:pt x="0" y="4532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40372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-5831613">
            <a:off x="-6367355" y="-2592463"/>
            <a:ext cx="12734711" cy="12730495"/>
            <a:chOff x="0" y="0"/>
            <a:chExt cx="16979614" cy="16973993"/>
          </a:xfrm>
        </p:grpSpPr>
        <p:sp>
          <p:nvSpPr>
            <p:cNvPr id="6" name="Freeform 6"/>
            <p:cNvSpPr/>
            <p:nvPr/>
          </p:nvSpPr>
          <p:spPr>
            <a:xfrm rot="-8392799">
              <a:off x="829305" y="5152512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0" y="0"/>
                  </a:moveTo>
                  <a:lnTo>
                    <a:pt x="14820804" y="0"/>
                  </a:lnTo>
                  <a:lnTo>
                    <a:pt x="14820804" y="7985835"/>
                  </a:lnTo>
                  <a:lnTo>
                    <a:pt x="0" y="798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b="-40372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8110959">
              <a:off x="1498185" y="4062702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0" y="0"/>
                  </a:moveTo>
                  <a:lnTo>
                    <a:pt x="14820804" y="0"/>
                  </a:lnTo>
                  <a:lnTo>
                    <a:pt x="14820804" y="7985835"/>
                  </a:lnTo>
                  <a:lnTo>
                    <a:pt x="0" y="798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40372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51687" y="8863468"/>
            <a:ext cx="1448470" cy="1265368"/>
          </a:xfrm>
          <a:custGeom>
            <a:avLst/>
            <a:gdLst/>
            <a:ahLst/>
            <a:cxnLst/>
            <a:rect l="l" t="t" r="r" b="b"/>
            <a:pathLst>
              <a:path w="1448470" h="1265368">
                <a:moveTo>
                  <a:pt x="0" y="0"/>
                </a:moveTo>
                <a:lnTo>
                  <a:pt x="1448470" y="0"/>
                </a:lnTo>
                <a:lnTo>
                  <a:pt x="1448470" y="1265368"/>
                </a:lnTo>
                <a:lnTo>
                  <a:pt x="0" y="12653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0" r="-8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599886" y="1698515"/>
            <a:ext cx="5025179" cy="3348026"/>
          </a:xfrm>
          <a:custGeom>
            <a:avLst/>
            <a:gdLst/>
            <a:ahLst/>
            <a:cxnLst/>
            <a:rect l="l" t="t" r="r" b="b"/>
            <a:pathLst>
              <a:path w="5025179" h="3348026">
                <a:moveTo>
                  <a:pt x="0" y="0"/>
                </a:moveTo>
                <a:lnTo>
                  <a:pt x="5025179" y="0"/>
                </a:lnTo>
                <a:lnTo>
                  <a:pt x="5025179" y="3348025"/>
                </a:lnTo>
                <a:lnTo>
                  <a:pt x="0" y="33480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974214" y="4057497"/>
            <a:ext cx="5921801" cy="3952802"/>
          </a:xfrm>
          <a:custGeom>
            <a:avLst/>
            <a:gdLst/>
            <a:ahLst/>
            <a:cxnLst/>
            <a:rect l="l" t="t" r="r" b="b"/>
            <a:pathLst>
              <a:path w="5921801" h="3952802">
                <a:moveTo>
                  <a:pt x="0" y="0"/>
                </a:moveTo>
                <a:lnTo>
                  <a:pt x="5921802" y="0"/>
                </a:lnTo>
                <a:lnTo>
                  <a:pt x="5921802" y="3952802"/>
                </a:lnTo>
                <a:lnTo>
                  <a:pt x="0" y="39528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477543" y="3315378"/>
            <a:ext cx="6701458" cy="3948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вооружить</a:t>
            </a:r>
            <a:r>
              <a:rPr lang="en-US" sz="2799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799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знаниями</a:t>
            </a:r>
            <a:r>
              <a:rPr lang="en-US" sz="2799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799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по</a:t>
            </a:r>
            <a:r>
              <a:rPr lang="en-US" sz="2799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799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физике</a:t>
            </a:r>
            <a:r>
              <a:rPr lang="en-US" sz="2799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, </a:t>
            </a:r>
            <a:r>
              <a:rPr lang="en-US" sz="2799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информатике</a:t>
            </a:r>
            <a:r>
              <a:rPr lang="en-US" sz="2799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и </a:t>
            </a:r>
            <a:r>
              <a:rPr lang="en-US" sz="2799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методике</a:t>
            </a:r>
            <a:r>
              <a:rPr lang="en-US" sz="2799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799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их</a:t>
            </a:r>
            <a:r>
              <a:rPr lang="en-US" sz="2799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799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преподавания</a:t>
            </a:r>
            <a:r>
              <a:rPr lang="en-US" sz="2799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;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сформировать</a:t>
            </a:r>
            <a:r>
              <a:rPr lang="en-US" sz="2799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у </a:t>
            </a:r>
            <a:r>
              <a:rPr lang="en-US" sz="2799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будущих</a:t>
            </a:r>
            <a:r>
              <a:rPr lang="en-US" sz="2799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799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препод</a:t>
            </a:r>
            <a:r>
              <a:rPr lang="ru-RU" sz="2799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а</a:t>
            </a:r>
            <a:r>
              <a:rPr lang="en-US" sz="2799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вателей</a:t>
            </a:r>
            <a:r>
              <a:rPr lang="en-US" sz="2799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799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физики</a:t>
            </a:r>
            <a:r>
              <a:rPr lang="en-US" sz="2799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и </a:t>
            </a:r>
            <a:r>
              <a:rPr lang="en-US" sz="2799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информатики</a:t>
            </a:r>
            <a:r>
              <a:rPr lang="en-US" sz="2799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799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целостное</a:t>
            </a:r>
            <a:r>
              <a:rPr lang="en-US" sz="2799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799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представление</a:t>
            </a:r>
            <a:r>
              <a:rPr lang="en-US" sz="2799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о </a:t>
            </a:r>
            <a:r>
              <a:rPr lang="en-US" sz="2799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педагогической</a:t>
            </a:r>
            <a:r>
              <a:rPr lang="en-US" sz="2799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2799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деятельности</a:t>
            </a:r>
            <a:r>
              <a:rPr lang="en-US" sz="2799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16380" y="280684"/>
            <a:ext cx="14655241" cy="609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3"/>
              </a:lnSpc>
              <a:spcBef>
                <a:spcPct val="0"/>
              </a:spcBef>
            </a:pPr>
            <a:r>
              <a:rPr lang="en-US" sz="4160" b="1">
                <a:solidFill>
                  <a:srgbClr val="223F7B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Физика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868852" y="2483915"/>
            <a:ext cx="2294948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745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Наш</a:t>
            </a:r>
            <a:r>
              <a:rPr lang="ru-RU" sz="2745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а </a:t>
            </a:r>
            <a:r>
              <a:rPr lang="en-US" sz="2745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цел</a:t>
            </a:r>
            <a:r>
              <a:rPr lang="ru-RU" sz="2745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ь</a:t>
            </a:r>
            <a:r>
              <a:rPr lang="en-US" sz="2745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00157" y="9320630"/>
            <a:ext cx="10525274" cy="56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  <a:spcBef>
                <a:spcPct val="0"/>
              </a:spcBef>
            </a:pPr>
            <a:r>
              <a:rPr lang="en-US" sz="2000" b="1">
                <a:solidFill>
                  <a:srgbClr val="223F7B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УО «ГРОДНЕНСКИЙ ГОСУДАРСТВЕННЫЙ УНИВЕРСИТЕТ ИМЕНИ ЯНКИ КУПАЛЫ»</a:t>
            </a:r>
          </a:p>
          <a:p>
            <a:pPr algn="ctr">
              <a:lnSpc>
                <a:spcPts val="2040"/>
              </a:lnSpc>
              <a:spcBef>
                <a:spcPct val="0"/>
              </a:spcBef>
            </a:pPr>
            <a:r>
              <a:rPr lang="en-US" sz="2000" b="1">
                <a:solidFill>
                  <a:srgbClr val="223F7B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ФИЗИКО-ТЕХНИЧЕСКИЙ ФАКУЛЬТЕТ</a:t>
            </a:r>
          </a:p>
        </p:txBody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4615677">
            <a:off x="-4506061" y="-4748969"/>
            <a:ext cx="12734711" cy="12730495"/>
            <a:chOff x="0" y="0"/>
            <a:chExt cx="16979614" cy="16973993"/>
          </a:xfrm>
        </p:grpSpPr>
        <p:sp>
          <p:nvSpPr>
            <p:cNvPr id="3" name="Freeform 3"/>
            <p:cNvSpPr/>
            <p:nvPr/>
          </p:nvSpPr>
          <p:spPr>
            <a:xfrm rot="-8392799">
              <a:off x="829305" y="5152512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0" y="0"/>
                  </a:moveTo>
                  <a:lnTo>
                    <a:pt x="14820804" y="0"/>
                  </a:lnTo>
                  <a:lnTo>
                    <a:pt x="14820804" y="7985835"/>
                  </a:lnTo>
                  <a:lnTo>
                    <a:pt x="0" y="798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372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8110959">
              <a:off x="1498185" y="4062702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0" y="0"/>
                  </a:moveTo>
                  <a:lnTo>
                    <a:pt x="14820804" y="0"/>
                  </a:lnTo>
                  <a:lnTo>
                    <a:pt x="14820804" y="7985835"/>
                  </a:lnTo>
                  <a:lnTo>
                    <a:pt x="0" y="798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40372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5225680">
            <a:off x="11422626" y="1539006"/>
            <a:ext cx="12734711" cy="12730495"/>
            <a:chOff x="0" y="0"/>
            <a:chExt cx="16979614" cy="16973993"/>
          </a:xfrm>
        </p:grpSpPr>
        <p:sp>
          <p:nvSpPr>
            <p:cNvPr id="6" name="Freeform 6"/>
            <p:cNvSpPr/>
            <p:nvPr/>
          </p:nvSpPr>
          <p:spPr>
            <a:xfrm rot="-8392799">
              <a:off x="829305" y="5152512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0" y="0"/>
                  </a:moveTo>
                  <a:lnTo>
                    <a:pt x="14820804" y="0"/>
                  </a:lnTo>
                  <a:lnTo>
                    <a:pt x="14820804" y="7985835"/>
                  </a:lnTo>
                  <a:lnTo>
                    <a:pt x="0" y="798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372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8110959">
              <a:off x="1498185" y="4062702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0" y="0"/>
                  </a:moveTo>
                  <a:lnTo>
                    <a:pt x="14820804" y="0"/>
                  </a:lnTo>
                  <a:lnTo>
                    <a:pt x="14820804" y="7985835"/>
                  </a:lnTo>
                  <a:lnTo>
                    <a:pt x="0" y="7985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40372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5448636" y="1673429"/>
            <a:ext cx="10261518" cy="1813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0"/>
              </a:lnSpc>
            </a:pPr>
            <a:r>
              <a:rPr lang="en-US" sz="35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Студенты</a:t>
            </a:r>
            <a:r>
              <a:rPr lang="en-US" sz="3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35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получают</a:t>
            </a:r>
            <a:r>
              <a:rPr lang="en-US" sz="3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35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глубокую</a:t>
            </a:r>
            <a:r>
              <a:rPr lang="en-US" sz="3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35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теоретическую</a:t>
            </a:r>
            <a:r>
              <a:rPr lang="en-US" sz="3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и </a:t>
            </a:r>
            <a:r>
              <a:rPr lang="en-US" sz="35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практическую</a:t>
            </a:r>
            <a:r>
              <a:rPr lang="en-US" sz="3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35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подготовку</a:t>
            </a:r>
            <a:r>
              <a:rPr lang="en-US" sz="3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35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по</a:t>
            </a:r>
            <a:r>
              <a:rPr lang="en-US" sz="3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:</a:t>
            </a:r>
          </a:p>
          <a:p>
            <a:pPr marL="755651" lvl="1" indent="-377825" algn="l">
              <a:lnSpc>
                <a:spcPts val="3570"/>
              </a:lnSpc>
              <a:buFont typeface="Arial"/>
              <a:buChar char="•"/>
            </a:pPr>
            <a:r>
              <a:rPr lang="en-US" sz="35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вопросам</a:t>
            </a:r>
            <a:r>
              <a:rPr lang="en-US" sz="3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35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современной</a:t>
            </a:r>
            <a:r>
              <a:rPr lang="en-US" sz="3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35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физики</a:t>
            </a:r>
            <a:r>
              <a:rPr lang="en-US" sz="3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;</a:t>
            </a:r>
          </a:p>
          <a:p>
            <a:pPr marL="755651" lvl="1" indent="-377825" algn="l">
              <a:lnSpc>
                <a:spcPts val="3570"/>
              </a:lnSpc>
              <a:buFont typeface="Arial"/>
              <a:buChar char="•"/>
            </a:pPr>
            <a:r>
              <a:rPr lang="en-US" sz="35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современной</a:t>
            </a:r>
            <a:r>
              <a:rPr lang="en-US" sz="3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35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методологии</a:t>
            </a:r>
            <a:r>
              <a:rPr lang="en-US" sz="3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35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физической</a:t>
            </a:r>
            <a:r>
              <a:rPr lang="en-US" sz="3500" b="1" dirty="0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</a:t>
            </a:r>
            <a:r>
              <a:rPr lang="en-US" sz="3500" b="1" dirty="0" err="1">
                <a:solidFill>
                  <a:srgbClr val="223F7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науки</a:t>
            </a:r>
            <a:endParaRPr lang="en-US" sz="3500" b="1" dirty="0">
              <a:solidFill>
                <a:srgbClr val="223F7B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107540" y="4045674"/>
            <a:ext cx="10072919" cy="4394558"/>
          </a:xfrm>
          <a:custGeom>
            <a:avLst/>
            <a:gdLst/>
            <a:ahLst/>
            <a:cxnLst/>
            <a:rect l="l" t="t" r="r" b="b"/>
            <a:pathLst>
              <a:path w="10072919" h="4394558">
                <a:moveTo>
                  <a:pt x="0" y="0"/>
                </a:moveTo>
                <a:lnTo>
                  <a:pt x="10072920" y="0"/>
                </a:lnTo>
                <a:lnTo>
                  <a:pt x="10072920" y="4394558"/>
                </a:lnTo>
                <a:lnTo>
                  <a:pt x="0" y="43945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0916" t="-121349" r="-40415" b="-51125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687" y="8863468"/>
            <a:ext cx="1448470" cy="1265368"/>
          </a:xfrm>
          <a:custGeom>
            <a:avLst/>
            <a:gdLst/>
            <a:ahLst/>
            <a:cxnLst/>
            <a:rect l="l" t="t" r="r" b="b"/>
            <a:pathLst>
              <a:path w="1448470" h="1265368">
                <a:moveTo>
                  <a:pt x="0" y="0"/>
                </a:moveTo>
                <a:lnTo>
                  <a:pt x="1448470" y="0"/>
                </a:lnTo>
                <a:lnTo>
                  <a:pt x="1448470" y="1265368"/>
                </a:lnTo>
                <a:lnTo>
                  <a:pt x="0" y="12653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0" r="-80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600157" y="9320630"/>
            <a:ext cx="10525274" cy="56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  <a:spcBef>
                <a:spcPct val="0"/>
              </a:spcBef>
            </a:pPr>
            <a:r>
              <a:rPr lang="en-US" sz="2000" b="1">
                <a:solidFill>
                  <a:srgbClr val="223F7B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УО «ГРОДНЕНСКИЙ ГОСУДАРСТВЕННЫЙ УНИВЕРСИТЕТ ИМЕНИ ЯНКИ КУПАЛЫ»</a:t>
            </a:r>
          </a:p>
          <a:p>
            <a:pPr algn="ctr">
              <a:lnSpc>
                <a:spcPts val="2040"/>
              </a:lnSpc>
              <a:spcBef>
                <a:spcPct val="0"/>
              </a:spcBef>
            </a:pPr>
            <a:r>
              <a:rPr lang="en-US" sz="2000" b="1">
                <a:solidFill>
                  <a:srgbClr val="223F7B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ФИЗИКО-ТЕХНИЧЕСКИЙ ФАКУЛЬТЕТ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50890" y="660479"/>
            <a:ext cx="4656832" cy="418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  <a:spcBef>
                <a:spcPct val="0"/>
              </a:spcBef>
            </a:pPr>
            <a:r>
              <a:rPr lang="en-US" sz="2900" dirty="0" err="1">
                <a:solidFill>
                  <a:srgbClr val="223F7B"/>
                </a:solidFill>
                <a:latin typeface="Telegraf"/>
                <a:ea typeface="Telegraf"/>
                <a:cs typeface="Telegraf"/>
                <a:sym typeface="Telegraf"/>
              </a:rPr>
              <a:t>Кафедра</a:t>
            </a:r>
            <a:r>
              <a:rPr lang="en-US" sz="2900" dirty="0">
                <a:solidFill>
                  <a:srgbClr val="223F7B"/>
                </a:solidFill>
                <a:latin typeface="Telegraf"/>
                <a:ea typeface="Telegraf"/>
                <a:cs typeface="Telegraf"/>
                <a:sym typeface="Telegraf"/>
              </a:rPr>
              <a:t> “</a:t>
            </a:r>
            <a:r>
              <a:rPr lang="en-US" sz="2900" dirty="0" err="1">
                <a:solidFill>
                  <a:srgbClr val="223F7B"/>
                </a:solidFill>
                <a:latin typeface="Telegraf"/>
                <a:ea typeface="Telegraf"/>
                <a:cs typeface="Telegraf"/>
                <a:sym typeface="Telegraf"/>
              </a:rPr>
              <a:t>Общей</a:t>
            </a:r>
            <a:r>
              <a:rPr lang="en-US" sz="2900" dirty="0">
                <a:solidFill>
                  <a:srgbClr val="223F7B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900" dirty="0" err="1">
                <a:solidFill>
                  <a:srgbClr val="223F7B"/>
                </a:solidFill>
                <a:latin typeface="Telegraf"/>
                <a:ea typeface="Telegraf"/>
                <a:cs typeface="Telegraf"/>
                <a:sym typeface="Telegraf"/>
              </a:rPr>
              <a:t>физики</a:t>
            </a:r>
            <a:r>
              <a:rPr lang="en-US" sz="2900" dirty="0">
                <a:solidFill>
                  <a:srgbClr val="223F7B"/>
                </a:solidFill>
                <a:latin typeface="Telegraf"/>
                <a:ea typeface="Telegraf"/>
                <a:cs typeface="Telegraf"/>
                <a:sym typeface="Telegraf"/>
              </a:rPr>
              <a:t>” </a:t>
            </a:r>
          </a:p>
        </p:txBody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6C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3814" y="0"/>
            <a:ext cx="18461814" cy="11492837"/>
            <a:chOff x="0" y="0"/>
            <a:chExt cx="24615752" cy="15323783"/>
          </a:xfrm>
        </p:grpSpPr>
        <p:sp>
          <p:nvSpPr>
            <p:cNvPr id="3" name="Freeform 3"/>
            <p:cNvSpPr/>
            <p:nvPr/>
          </p:nvSpPr>
          <p:spPr>
            <a:xfrm>
              <a:off x="11057578" y="4884286"/>
              <a:ext cx="5446499" cy="5486400"/>
            </a:xfrm>
            <a:custGeom>
              <a:avLst/>
              <a:gdLst/>
              <a:ahLst/>
              <a:cxnLst/>
              <a:rect l="l" t="t" r="r" b="b"/>
              <a:pathLst>
                <a:path w="5446499" h="5486400">
                  <a:moveTo>
                    <a:pt x="0" y="0"/>
                  </a:moveTo>
                  <a:lnTo>
                    <a:pt x="5446499" y="0"/>
                  </a:lnTo>
                  <a:lnTo>
                    <a:pt x="5446499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862152" y="3397152"/>
              <a:ext cx="9753600" cy="3990109"/>
            </a:xfrm>
            <a:custGeom>
              <a:avLst/>
              <a:gdLst/>
              <a:ahLst/>
              <a:cxnLst/>
              <a:rect l="l" t="t" r="r" b="b"/>
              <a:pathLst>
                <a:path w="9753600" h="3990109">
                  <a:moveTo>
                    <a:pt x="0" y="0"/>
                  </a:moveTo>
                  <a:lnTo>
                    <a:pt x="9753600" y="0"/>
                  </a:lnTo>
                  <a:lnTo>
                    <a:pt x="9753600" y="3990109"/>
                  </a:lnTo>
                  <a:lnTo>
                    <a:pt x="0" y="3990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276122" y="893645"/>
              <a:ext cx="4679856" cy="3990641"/>
            </a:xfrm>
            <a:custGeom>
              <a:avLst/>
              <a:gdLst/>
              <a:ahLst/>
              <a:cxnLst/>
              <a:rect l="l" t="t" r="r" b="b"/>
              <a:pathLst>
                <a:path w="4679856" h="3990641">
                  <a:moveTo>
                    <a:pt x="0" y="0"/>
                  </a:moveTo>
                  <a:lnTo>
                    <a:pt x="4679856" y="0"/>
                  </a:lnTo>
                  <a:lnTo>
                    <a:pt x="4679856" y="3990641"/>
                  </a:lnTo>
                  <a:lnTo>
                    <a:pt x="0" y="3990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6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817832">
              <a:off x="8242828" y="10797837"/>
              <a:ext cx="4281308" cy="4078919"/>
            </a:xfrm>
            <a:custGeom>
              <a:avLst/>
              <a:gdLst/>
              <a:ahLst/>
              <a:cxnLst/>
              <a:rect l="l" t="t" r="r" b="b"/>
              <a:pathLst>
                <a:path w="4281308" h="4078919">
                  <a:moveTo>
                    <a:pt x="0" y="0"/>
                  </a:moveTo>
                  <a:lnTo>
                    <a:pt x="4281308" y="0"/>
                  </a:lnTo>
                  <a:lnTo>
                    <a:pt x="4281308" y="4078919"/>
                  </a:lnTo>
                  <a:lnTo>
                    <a:pt x="0" y="4078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999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698337">
              <a:off x="100484" y="424017"/>
              <a:ext cx="4350234" cy="1439532"/>
            </a:xfrm>
            <a:custGeom>
              <a:avLst/>
              <a:gdLst/>
              <a:ahLst/>
              <a:cxnLst/>
              <a:rect l="l" t="t" r="r" b="b"/>
              <a:pathLst>
                <a:path w="4350234" h="1439532">
                  <a:moveTo>
                    <a:pt x="0" y="0"/>
                  </a:moveTo>
                  <a:lnTo>
                    <a:pt x="4350234" y="0"/>
                  </a:lnTo>
                  <a:lnTo>
                    <a:pt x="4350234" y="1439532"/>
                  </a:lnTo>
                  <a:lnTo>
                    <a:pt x="0" y="1439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6999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19292923" y="7387261"/>
              <a:ext cx="5322829" cy="2264622"/>
            </a:xfrm>
            <a:custGeom>
              <a:avLst/>
              <a:gdLst/>
              <a:ahLst/>
              <a:cxnLst/>
              <a:rect l="l" t="t" r="r" b="b"/>
              <a:pathLst>
                <a:path w="5322829" h="2264622">
                  <a:moveTo>
                    <a:pt x="0" y="0"/>
                  </a:moveTo>
                  <a:lnTo>
                    <a:pt x="5322829" y="0"/>
                  </a:lnTo>
                  <a:lnTo>
                    <a:pt x="5322829" y="2264621"/>
                  </a:lnTo>
                  <a:lnTo>
                    <a:pt x="0" y="22646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6999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501289">
              <a:off x="12217535" y="9722692"/>
              <a:ext cx="9753600" cy="3440361"/>
            </a:xfrm>
            <a:custGeom>
              <a:avLst/>
              <a:gdLst/>
              <a:ahLst/>
              <a:cxnLst/>
              <a:rect l="l" t="t" r="r" b="b"/>
              <a:pathLst>
                <a:path w="9753600" h="3440361">
                  <a:moveTo>
                    <a:pt x="0" y="0"/>
                  </a:moveTo>
                  <a:lnTo>
                    <a:pt x="9753600" y="0"/>
                  </a:lnTo>
                  <a:lnTo>
                    <a:pt x="9753600" y="3440361"/>
                  </a:lnTo>
                  <a:lnTo>
                    <a:pt x="0" y="3440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6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437491" y="10619079"/>
              <a:ext cx="6627652" cy="3096921"/>
            </a:xfrm>
            <a:custGeom>
              <a:avLst/>
              <a:gdLst/>
              <a:ahLst/>
              <a:cxnLst/>
              <a:rect l="l" t="t" r="r" b="b"/>
              <a:pathLst>
                <a:path w="6627652" h="3096921">
                  <a:moveTo>
                    <a:pt x="0" y="0"/>
                  </a:moveTo>
                  <a:lnTo>
                    <a:pt x="6627651" y="0"/>
                  </a:lnTo>
                  <a:lnTo>
                    <a:pt x="6627651" y="3096921"/>
                  </a:lnTo>
                  <a:lnTo>
                    <a:pt x="0" y="3096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6999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437491" y="5415468"/>
              <a:ext cx="9753600" cy="3085684"/>
            </a:xfrm>
            <a:custGeom>
              <a:avLst/>
              <a:gdLst/>
              <a:ahLst/>
              <a:cxnLst/>
              <a:rect l="l" t="t" r="r" b="b"/>
              <a:pathLst>
                <a:path w="9753600" h="3085684">
                  <a:moveTo>
                    <a:pt x="0" y="0"/>
                  </a:moveTo>
                  <a:lnTo>
                    <a:pt x="9753600" y="0"/>
                  </a:lnTo>
                  <a:lnTo>
                    <a:pt x="9753600" y="3085684"/>
                  </a:lnTo>
                  <a:lnTo>
                    <a:pt x="0" y="3085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6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1019071">
              <a:off x="3751317" y="1371600"/>
              <a:ext cx="3995511" cy="4169888"/>
            </a:xfrm>
            <a:custGeom>
              <a:avLst/>
              <a:gdLst/>
              <a:ahLst/>
              <a:cxnLst/>
              <a:rect l="l" t="t" r="r" b="b"/>
              <a:pathLst>
                <a:path w="3995511" h="4169888">
                  <a:moveTo>
                    <a:pt x="0" y="0"/>
                  </a:moveTo>
                  <a:lnTo>
                    <a:pt x="3995511" y="0"/>
                  </a:lnTo>
                  <a:lnTo>
                    <a:pt x="3995511" y="4169888"/>
                  </a:lnTo>
                  <a:lnTo>
                    <a:pt x="0" y="4169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6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463588" y="845489"/>
            <a:ext cx="8398884" cy="9105469"/>
            <a:chOff x="0" y="0"/>
            <a:chExt cx="585724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857240" cy="6350000"/>
            </a:xfrm>
            <a:custGeom>
              <a:avLst/>
              <a:gdLst/>
              <a:ahLst/>
              <a:cxnLst/>
              <a:rect l="l" t="t" r="r" b="b"/>
              <a:pathLst>
                <a:path w="5857240" h="6350000">
                  <a:moveTo>
                    <a:pt x="2928620" y="0"/>
                  </a:moveTo>
                  <a:cubicBezTo>
                    <a:pt x="4546600" y="0"/>
                    <a:pt x="5857240" y="1310640"/>
                    <a:pt x="5857240" y="2928620"/>
                  </a:cubicBezTo>
                  <a:lnTo>
                    <a:pt x="5857240" y="6350000"/>
                  </a:lnTo>
                  <a:lnTo>
                    <a:pt x="0" y="6350000"/>
                  </a:lnTo>
                  <a:lnTo>
                    <a:pt x="0" y="2928620"/>
                  </a:lnTo>
                  <a:cubicBezTo>
                    <a:pt x="0" y="1310640"/>
                    <a:pt x="1310640" y="0"/>
                    <a:pt x="2928620" y="0"/>
                  </a:cubicBezTo>
                  <a:close/>
                </a:path>
              </a:pathLst>
            </a:custGeom>
            <a:blipFill>
              <a:blip r:embed="rId22"/>
              <a:stretch>
                <a:fillRect l="-31421" r="-31421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 rot="6022348">
            <a:off x="-7299097" y="-2036483"/>
            <a:ext cx="13233318" cy="9855464"/>
            <a:chOff x="0" y="0"/>
            <a:chExt cx="17644424" cy="13140618"/>
          </a:xfrm>
        </p:grpSpPr>
        <p:sp>
          <p:nvSpPr>
            <p:cNvPr id="16" name="Freeform 16"/>
            <p:cNvSpPr/>
            <p:nvPr/>
          </p:nvSpPr>
          <p:spPr>
            <a:xfrm rot="817792" flipH="1">
              <a:off x="2091383" y="1633806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14820804" y="0"/>
                  </a:moveTo>
                  <a:lnTo>
                    <a:pt x="0" y="0"/>
                  </a:lnTo>
                  <a:lnTo>
                    <a:pt x="0" y="7985835"/>
                  </a:lnTo>
                  <a:lnTo>
                    <a:pt x="14820804" y="7985835"/>
                  </a:lnTo>
                  <a:lnTo>
                    <a:pt x="14820804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 b="-40372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1301861" flipH="1">
              <a:off x="951173" y="2697997"/>
              <a:ext cx="14820804" cy="7985834"/>
            </a:xfrm>
            <a:custGeom>
              <a:avLst/>
              <a:gdLst/>
              <a:ahLst/>
              <a:cxnLst/>
              <a:rect l="l" t="t" r="r" b="b"/>
              <a:pathLst>
                <a:path w="14820804" h="7985834">
                  <a:moveTo>
                    <a:pt x="14820804" y="0"/>
                  </a:moveTo>
                  <a:lnTo>
                    <a:pt x="0" y="0"/>
                  </a:lnTo>
                  <a:lnTo>
                    <a:pt x="0" y="7985834"/>
                  </a:lnTo>
                  <a:lnTo>
                    <a:pt x="14820804" y="7985834"/>
                  </a:lnTo>
                  <a:lnTo>
                    <a:pt x="14820804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 b="-40372"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15210686" y="-606612"/>
            <a:ext cx="4754390" cy="4421464"/>
          </a:xfrm>
          <a:custGeom>
            <a:avLst/>
            <a:gdLst/>
            <a:ahLst/>
            <a:cxnLst/>
            <a:rect l="l" t="t" r="r" b="b"/>
            <a:pathLst>
              <a:path w="4754390" h="4421464">
                <a:moveTo>
                  <a:pt x="0" y="0"/>
                </a:moveTo>
                <a:lnTo>
                  <a:pt x="4754390" y="0"/>
                </a:lnTo>
                <a:lnTo>
                  <a:pt x="4754390" y="4421464"/>
                </a:lnTo>
                <a:lnTo>
                  <a:pt x="0" y="4421464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r="-78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435551" y="353189"/>
            <a:ext cx="11661695" cy="67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0"/>
              </a:lnSpc>
            </a:pPr>
            <a:r>
              <a:rPr lang="en-US" sz="2233">
                <a:solidFill>
                  <a:srgbClr val="E1E1E1"/>
                </a:solidFill>
                <a:latin typeface="Arimo"/>
                <a:ea typeface="Arimo"/>
                <a:cs typeface="Arimo"/>
                <a:sym typeface="Arimo"/>
              </a:rPr>
              <a:t>УО «ГРОДНЕНСКИЙ ГОСУДАРСТВЕННЫЙ УНИВЕРСИТЕТ ИМЕНИ ЯНКИ КУПАЛЫ»</a:t>
            </a:r>
          </a:p>
          <a:p>
            <a:pPr algn="ctr">
              <a:lnSpc>
                <a:spcPts val="2680"/>
              </a:lnSpc>
            </a:pPr>
            <a:r>
              <a:rPr lang="en-US" sz="2233">
                <a:solidFill>
                  <a:srgbClr val="E1E1E1"/>
                </a:solidFill>
                <a:latin typeface="Arimo"/>
                <a:ea typeface="Arimo"/>
                <a:cs typeface="Arimo"/>
                <a:sym typeface="Arimo"/>
              </a:rPr>
              <a:t>ФИЗИКО-ТЕХНИЧЕСКИЙ ФАКУЛЬТЕТ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9572640" y="5975873"/>
            <a:ext cx="8015241" cy="1073221"/>
            <a:chOff x="0" y="0"/>
            <a:chExt cx="10686989" cy="1430962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0686989" cy="1430962"/>
              <a:chOff x="0" y="0"/>
              <a:chExt cx="20399931" cy="274074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0399932" cy="2740745"/>
              </a:xfrm>
              <a:custGeom>
                <a:avLst/>
                <a:gdLst/>
                <a:ahLst/>
                <a:cxnLst/>
                <a:rect l="l" t="t" r="r" b="b"/>
                <a:pathLst>
                  <a:path w="20399932" h="2740745">
                    <a:moveTo>
                      <a:pt x="20399932" y="2740745"/>
                    </a:moveTo>
                    <a:lnTo>
                      <a:pt x="1124331" y="2740745"/>
                    </a:lnTo>
                    <a:cubicBezTo>
                      <a:pt x="503428" y="2740745"/>
                      <a:pt x="0" y="2237317"/>
                      <a:pt x="0" y="1616414"/>
                    </a:cubicBezTo>
                    <a:lnTo>
                      <a:pt x="0" y="0"/>
                    </a:lnTo>
                    <a:lnTo>
                      <a:pt x="19275600" y="0"/>
                    </a:lnTo>
                    <a:cubicBezTo>
                      <a:pt x="19896630" y="0"/>
                      <a:pt x="20399932" y="503428"/>
                      <a:pt x="20399932" y="1124331"/>
                    </a:cubicBezTo>
                    <a:lnTo>
                      <a:pt x="20399932" y="2740745"/>
                    </a:lnTo>
                    <a:close/>
                  </a:path>
                </a:pathLst>
              </a:custGeom>
              <a:solidFill>
                <a:srgbClr val="C29755"/>
              </a:solidFill>
            </p:spPr>
          </p:sp>
        </p:grpSp>
        <p:sp>
          <p:nvSpPr>
            <p:cNvPr id="23" name="TextBox 23"/>
            <p:cNvSpPr txBox="1"/>
            <p:nvPr/>
          </p:nvSpPr>
          <p:spPr>
            <a:xfrm>
              <a:off x="647649" y="285798"/>
              <a:ext cx="9391690" cy="7831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3500" b="1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КОМПЬЮТЕРНАЯ ФИЗИКА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9417045" y="7674722"/>
            <a:ext cx="8170836" cy="143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Кафедра «Теоретической физики и теплотехники»</a:t>
            </a:r>
          </a:p>
        </p:txBody>
      </p:sp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835</Words>
  <Application>Microsoft Office PowerPoint</Application>
  <PresentationFormat>Произвольный</PresentationFormat>
  <Paragraphs>135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Arimo</vt:lpstr>
      <vt:lpstr>HK Grotesk Bold</vt:lpstr>
      <vt:lpstr>Telegraf</vt:lpstr>
      <vt:lpstr>HK Grotesk</vt:lpstr>
      <vt:lpstr>Telegraf Heavy</vt:lpstr>
      <vt:lpstr>HK Grotesk Light</vt:lpstr>
      <vt:lpstr>Wingdings</vt:lpstr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УО Гродненский</dc:title>
  <dc:creator>Гаврилова ИРИНА ЛЕОНИДОВНА</dc:creator>
  <cp:lastModifiedBy>Гаврилова ИРИНА ЛЕОНИДОВНА</cp:lastModifiedBy>
  <cp:revision>20</cp:revision>
  <dcterms:created xsi:type="dcterms:W3CDTF">2006-08-16T00:00:00Z</dcterms:created>
  <dcterms:modified xsi:type="dcterms:W3CDTF">2025-02-21T08:51:22Z</dcterms:modified>
  <dc:identifier>DAGTLLTtyvc</dc:identifier>
</cp:coreProperties>
</file>