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handoutMasterIdLst>
    <p:handoutMasterId r:id="rId40"/>
  </p:handoutMasterIdLst>
  <p:sldIdLst>
    <p:sldId id="256" r:id="rId2"/>
    <p:sldId id="300" r:id="rId3"/>
    <p:sldId id="285" r:id="rId4"/>
    <p:sldId id="286" r:id="rId5"/>
    <p:sldId id="287" r:id="rId6"/>
    <p:sldId id="288" r:id="rId7"/>
    <p:sldId id="302" r:id="rId8"/>
    <p:sldId id="303" r:id="rId9"/>
    <p:sldId id="299" r:id="rId10"/>
    <p:sldId id="304" r:id="rId11"/>
    <p:sldId id="283" r:id="rId12"/>
    <p:sldId id="305" r:id="rId13"/>
    <p:sldId id="258" r:id="rId14"/>
    <p:sldId id="261" r:id="rId15"/>
    <p:sldId id="259" r:id="rId16"/>
    <p:sldId id="262" r:id="rId17"/>
    <p:sldId id="265" r:id="rId18"/>
    <p:sldId id="264" r:id="rId19"/>
    <p:sldId id="263" r:id="rId20"/>
    <p:sldId id="309" r:id="rId21"/>
    <p:sldId id="306" r:id="rId22"/>
    <p:sldId id="267" r:id="rId23"/>
    <p:sldId id="268" r:id="rId24"/>
    <p:sldId id="276" r:id="rId25"/>
    <p:sldId id="307" r:id="rId26"/>
    <p:sldId id="278" r:id="rId27"/>
    <p:sldId id="266" r:id="rId28"/>
    <p:sldId id="308" r:id="rId29"/>
    <p:sldId id="273" r:id="rId30"/>
    <p:sldId id="274" r:id="rId31"/>
    <p:sldId id="275" r:id="rId32"/>
    <p:sldId id="279" r:id="rId33"/>
    <p:sldId id="280" r:id="rId34"/>
    <p:sldId id="281" r:id="rId35"/>
    <p:sldId id="310" r:id="rId36"/>
    <p:sldId id="270" r:id="rId37"/>
    <p:sldId id="271" r:id="rId38"/>
  </p:sldIdLst>
  <p:sldSz cx="9144000" cy="6858000" type="screen4x3"/>
  <p:notesSz cx="6797675" cy="9926638"/>
  <p:defaultTextStyle>
    <a:defPPr>
      <a:defRPr lang="be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36" autoAdjust="0"/>
    <p:restoredTop sz="94660" autoAdjust="0"/>
  </p:normalViewPr>
  <p:slideViewPr>
    <p:cSldViewPr snapToGrid="0">
      <p:cViewPr varScale="1">
        <p:scale>
          <a:sx n="97" d="100"/>
          <a:sy n="97" d="100"/>
        </p:scale>
        <p:origin x="108" y="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2022" y="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FE210-0178-4167-B798-1B53C0988948}" type="datetimeFigureOut">
              <a:rPr lang="be-BY" smtClean="0"/>
              <a:t>21.02.25</a:t>
            </a:fld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C9AEE-ABA1-4165-8FBE-793D5E1F5E38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100619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385B2-9026-4E2C-8B6C-4EACB68EDCEF}" type="datetimeFigureOut">
              <a:rPr lang="be-BY" smtClean="0"/>
              <a:pPr/>
              <a:t>21.02.25</a:t>
            </a:fld>
            <a:endParaRPr lang="be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e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791F8-36F1-4530-BDB9-6A5F92DF417B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575315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6B472-7F71-440E-949E-0EEC418E699C}" type="datetimeFigureOut">
              <a:rPr lang="be-BY" smtClean="0"/>
              <a:pPr/>
              <a:t>21.02.25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442402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6B472-7F71-440E-949E-0EEC418E699C}" type="datetimeFigureOut">
              <a:rPr lang="be-BY" smtClean="0"/>
              <a:pPr/>
              <a:t>21.02.25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43490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6B472-7F71-440E-949E-0EEC418E699C}" type="datetimeFigureOut">
              <a:rPr lang="be-BY" smtClean="0"/>
              <a:pPr/>
              <a:t>21.02.25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911014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be-BY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be-BY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845399B-A068-406B-94EC-98B9B6D00F68}" type="slidenum">
              <a:rPr lang="ru-RU" altLang="be-BY"/>
              <a:pPr/>
              <a:t>‹#›</a:t>
            </a:fld>
            <a:endParaRPr lang="ru-RU" altLang="be-BY"/>
          </a:p>
        </p:txBody>
      </p:sp>
    </p:spTree>
    <p:extLst>
      <p:ext uri="{BB962C8B-B14F-4D97-AF65-F5344CB8AC3E}">
        <p14:creationId xmlns:p14="http://schemas.microsoft.com/office/powerpoint/2010/main" val="3338389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6B472-7F71-440E-949E-0EEC418E699C}" type="datetimeFigureOut">
              <a:rPr lang="be-BY" smtClean="0"/>
              <a:pPr/>
              <a:t>21.02.25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592625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6B472-7F71-440E-949E-0EEC418E699C}" type="datetimeFigureOut">
              <a:rPr lang="be-BY" smtClean="0"/>
              <a:pPr/>
              <a:t>21.02.25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252667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6B472-7F71-440E-949E-0EEC418E699C}" type="datetimeFigureOut">
              <a:rPr lang="be-BY" smtClean="0"/>
              <a:pPr/>
              <a:t>21.02.25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55891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6B472-7F71-440E-949E-0EEC418E699C}" type="datetimeFigureOut">
              <a:rPr lang="be-BY" smtClean="0"/>
              <a:pPr/>
              <a:t>21.02.25</a:t>
            </a:fld>
            <a:endParaRPr lang="be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259722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6B472-7F71-440E-949E-0EEC418E699C}" type="datetimeFigureOut">
              <a:rPr lang="be-BY" smtClean="0"/>
              <a:pPr/>
              <a:t>21.02.25</a:t>
            </a:fld>
            <a:endParaRPr lang="be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64680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6B472-7F71-440E-949E-0EEC418E699C}" type="datetimeFigureOut">
              <a:rPr lang="be-BY" smtClean="0"/>
              <a:pPr/>
              <a:t>21.02.25</a:t>
            </a:fld>
            <a:endParaRPr lang="be-B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5031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6B472-7F71-440E-949E-0EEC418E699C}" type="datetimeFigureOut">
              <a:rPr lang="be-BY" smtClean="0"/>
              <a:pPr/>
              <a:t>21.02.25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941728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6B472-7F71-440E-949E-0EEC418E699C}" type="datetimeFigureOut">
              <a:rPr lang="be-BY" smtClean="0"/>
              <a:pPr/>
              <a:t>21.02.25</a:t>
            </a:fld>
            <a:endParaRPr lang="be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2238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6B472-7F71-440E-949E-0EEC418E699C}" type="datetimeFigureOut">
              <a:rPr lang="be-BY" smtClean="0"/>
              <a:pPr/>
              <a:t>21.02.25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1DAA0-1A58-4F8A-81F3-480C5B3F382A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05351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6843" y="529088"/>
            <a:ext cx="5672138" cy="2543175"/>
          </a:xfrm>
        </p:spPr>
        <p:txBody>
          <a:bodyPr>
            <a:normAutofit/>
          </a:bodyPr>
          <a:lstStyle/>
          <a:p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«ФИЗИКА ЛАЗЕРОВ И КОГЕРЕНТНАЯ ОПТИКА»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Научно-педагогическая школа</a:t>
            </a:r>
            <a:r>
              <a:rPr lang="be-BY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e-BY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> </a:t>
            </a:r>
            <a:endParaRPr lang="be-BY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6025" y="2786332"/>
            <a:ext cx="5462588" cy="268077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доктор физико-математических наук, профессор кафедры теоретической физики и теплотехники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Славамир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Степанович</a:t>
            </a:r>
            <a:endParaRPr lang="be-BY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010" y="2191016"/>
            <a:ext cx="2786451" cy="35509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5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881" y="259883"/>
            <a:ext cx="8681987" cy="501476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в этот период был сделан акцент на приглашение молодых специалистов, кандидатов физико-математических наук из ведущих научных центров СССР (Санкт-Петербург, Казань, Арзамас), в которых проводились интенсивные исследования по данным научным направлениям и сложились научные школы. На работу были приглашены кандидаты наук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Н.М.,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Зейликович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И.С., Иванов А.Ю.,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Барихин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Б.А., Пулькин С.А.,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Картазаев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В.А. 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807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4"/>
          <p:cNvSpPr>
            <a:spLocks noChangeArrowheads="1"/>
          </p:cNvSpPr>
          <p:nvPr/>
        </p:nvSpPr>
        <p:spPr bwMode="auto">
          <a:xfrm>
            <a:off x="447675" y="2930525"/>
            <a:ext cx="1973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/>
              <a:t>Зейликович И.С.</a:t>
            </a:r>
          </a:p>
        </p:txBody>
      </p:sp>
      <p:sp>
        <p:nvSpPr>
          <p:cNvPr id="6147" name="Прямоугольник 5"/>
          <p:cNvSpPr>
            <a:spLocks noChangeArrowheads="1"/>
          </p:cNvSpPr>
          <p:nvPr/>
        </p:nvSpPr>
        <p:spPr bwMode="auto">
          <a:xfrm>
            <a:off x="2782888" y="2932113"/>
            <a:ext cx="1592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/>
              <a:t>Барихин Б.А.</a:t>
            </a:r>
          </a:p>
        </p:txBody>
      </p:sp>
      <p:sp>
        <p:nvSpPr>
          <p:cNvPr id="6148" name="Прямоугольник 6"/>
          <p:cNvSpPr>
            <a:spLocks noChangeArrowheads="1"/>
          </p:cNvSpPr>
          <p:nvPr/>
        </p:nvSpPr>
        <p:spPr bwMode="auto">
          <a:xfrm>
            <a:off x="4775200" y="2930525"/>
            <a:ext cx="1486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dirty="0" smtClean="0"/>
              <a:t>Пулькин С. А.</a:t>
            </a:r>
            <a:endParaRPr lang="ru-RU" altLang="ru-RU" dirty="0"/>
          </a:p>
        </p:txBody>
      </p:sp>
      <p:sp>
        <p:nvSpPr>
          <p:cNvPr id="6149" name="Прямоугольник 7"/>
          <p:cNvSpPr>
            <a:spLocks noChangeArrowheads="1"/>
          </p:cNvSpPr>
          <p:nvPr/>
        </p:nvSpPr>
        <p:spPr bwMode="auto">
          <a:xfrm>
            <a:off x="6945313" y="2954338"/>
            <a:ext cx="1492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/>
              <a:t>Иванов А.Ю</a:t>
            </a:r>
          </a:p>
        </p:txBody>
      </p:sp>
      <p:sp>
        <p:nvSpPr>
          <p:cNvPr id="6150" name="Прямоугольник 8"/>
          <p:cNvSpPr>
            <a:spLocks noChangeArrowheads="1"/>
          </p:cNvSpPr>
          <p:nvPr/>
        </p:nvSpPr>
        <p:spPr bwMode="auto">
          <a:xfrm>
            <a:off x="504646" y="5811837"/>
            <a:ext cx="16160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1600" dirty="0" err="1"/>
              <a:t>Кудрявкин</a:t>
            </a:r>
            <a:r>
              <a:rPr lang="ru-RU" altLang="ru-RU" sz="1600" dirty="0"/>
              <a:t> Е.В.</a:t>
            </a:r>
          </a:p>
        </p:txBody>
      </p:sp>
      <p:pic>
        <p:nvPicPr>
          <p:cNvPr id="615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098" y="3367508"/>
            <a:ext cx="1530350" cy="2259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Прямоугольник 9"/>
          <p:cNvSpPr>
            <a:spLocks noChangeArrowheads="1"/>
          </p:cNvSpPr>
          <p:nvPr/>
        </p:nvSpPr>
        <p:spPr bwMode="auto">
          <a:xfrm>
            <a:off x="2596551" y="5813425"/>
            <a:ext cx="167352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 err="1"/>
              <a:t>Картазаев</a:t>
            </a:r>
            <a:r>
              <a:rPr lang="ru-RU" altLang="ru-RU" sz="1600" dirty="0"/>
              <a:t> В.А.</a:t>
            </a:r>
          </a:p>
        </p:txBody>
      </p:sp>
      <p:pic>
        <p:nvPicPr>
          <p:cNvPr id="615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45" y="3372217"/>
            <a:ext cx="1512888" cy="2239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Прямоугольник 10"/>
          <p:cNvSpPr>
            <a:spLocks noChangeArrowheads="1"/>
          </p:cNvSpPr>
          <p:nvPr/>
        </p:nvSpPr>
        <p:spPr bwMode="auto">
          <a:xfrm>
            <a:off x="4657312" y="5811420"/>
            <a:ext cx="16045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 err="1"/>
              <a:t>Ануфрик</a:t>
            </a:r>
            <a:r>
              <a:rPr lang="ru-RU" altLang="ru-RU" sz="1600" dirty="0"/>
              <a:t> С.С.</a:t>
            </a:r>
          </a:p>
        </p:txBody>
      </p:sp>
      <p:sp>
        <p:nvSpPr>
          <p:cNvPr id="2" name="Прямоугольник 12"/>
          <p:cNvSpPr>
            <a:spLocks noChangeArrowheads="1"/>
          </p:cNvSpPr>
          <p:nvPr/>
        </p:nvSpPr>
        <p:spPr bwMode="auto">
          <a:xfrm>
            <a:off x="6676845" y="5875338"/>
            <a:ext cx="15527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/>
              <a:t>Спорник Н.М.</a:t>
            </a:r>
          </a:p>
        </p:txBody>
      </p:sp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625819"/>
            <a:ext cx="1668581" cy="2282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6" name="Picture 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520" y="3388165"/>
            <a:ext cx="1524000" cy="2257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8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99" y="3445819"/>
            <a:ext cx="1577414" cy="2259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0" name="Picture 2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992" y="622438"/>
            <a:ext cx="15621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2" name="Picture 2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570" y="625129"/>
            <a:ext cx="1632612" cy="2291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950" y="561661"/>
            <a:ext cx="1456081" cy="229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40632" y="356134"/>
            <a:ext cx="8701238" cy="6208295"/>
          </a:xfrm>
        </p:spPr>
        <p:txBody>
          <a:bodyPr>
            <a:normAutofit fontScale="92500" lnSpcReduction="10000"/>
          </a:bodyPr>
          <a:lstStyle/>
          <a:p>
            <a:pPr marL="0" indent="35560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Поскольку данные научные направления только формировались, наряду с кадрами требовалось становление и укрепление материальной базы. Значительный вклад при формировании кадрового потенциала и материальной базы, внесли ученые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физики НАН РБ – академики Степанов Б.И.,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Апанасевич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П.А., Рубинов А.Н., Бураков Е.С., Афанасьев А.А.,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Шкадаревич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А.П.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имея на первом этапе своей аспирантуры, подготовка кадров из числа выпускников университета осуществлялась совместно по рекомендации и при непосредственном участии декана физического факультета, профессора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 Это позволило в достаточно короткий срок подготовить по научному направлению деятельности кафедр квантовой электроники (заведующий кафедрой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С.С.) и оптики и спектроскопии (заведующий кафедрой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Н.М.)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четырёх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кандидатов физико-математических наук и одного доктора. 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415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901" y="145650"/>
            <a:ext cx="7886700" cy="63590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развития школы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0632" y="781551"/>
            <a:ext cx="8787865" cy="5734752"/>
          </a:xfrm>
        </p:spPr>
        <p:txBody>
          <a:bodyPr>
            <a:normAutofit/>
          </a:bodyPr>
          <a:lstStyle/>
          <a:p>
            <a:pPr marL="0" indent="35560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этап (1978-1990 гг.) — становление и наращивание научного потенциала (в состав школы входило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кандидатов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2 доктора физ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.-мат. наук). </a:t>
            </a:r>
          </a:p>
          <a:p>
            <a:pPr marL="0" indent="355600">
              <a:buNone/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направления:</a:t>
            </a:r>
          </a:p>
          <a:p>
            <a:pPr marL="0" indent="355600" algn="just">
              <a:buFont typeface="+mj-lt"/>
              <a:buAutoNum type="arabicPeriod"/>
              <a:defRPr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Спектроскопия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сложномолекулярных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соединений, разработка и создание перестраиваемых лазеров на красителях (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Барихин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Б.А.,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А.Ю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alt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Недолугов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В.И.,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Кудрявкин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Е.В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buFont typeface="+mj-lt"/>
              <a:buAutoNum type="arabicPeriod"/>
              <a:defRPr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Голографическая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интерофометрия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фазовых объектов (</a:t>
            </a:r>
            <a:r>
              <a:rPr lang="ru-RU" alt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Спорник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Н.М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alt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Зейликович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И.С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Ляликов А.М.);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buFont typeface="+mj-lt"/>
              <a:buAutoNum type="arabicPeriod"/>
              <a:defRPr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Резонансное взаимодействие излучения с атомными системами (Пулькин С.А.,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Картазаев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В.А., Иванов Е.Е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>
              <a:spcBef>
                <a:spcPct val="0"/>
              </a:spcBef>
              <a:buNone/>
              <a:defRPr/>
            </a:pPr>
            <a:endParaRPr lang="en-US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>
              <a:spcBef>
                <a:spcPct val="0"/>
              </a:spcBef>
              <a:buNone/>
              <a:defRPr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научных публикации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e-BY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100 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статей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журналах 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сборниках.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>
              <a:spcBef>
                <a:spcPct val="0"/>
              </a:spcBef>
              <a:buNone/>
              <a:defRPr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Патенты: 5</a:t>
            </a:r>
          </a:p>
          <a:p>
            <a:pPr marL="0" indent="355600" algn="just">
              <a:spcBef>
                <a:spcPts val="0"/>
              </a:spcBef>
              <a:buNone/>
            </a:pPr>
            <a:r>
              <a:rPr lang="be-BY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Защищена </a:t>
            </a:r>
            <a:r>
              <a:rPr lang="be-BY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докторская диссертация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e-BY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Зейликович И.С</a:t>
            </a:r>
            <a:r>
              <a:rPr lang="be-BY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«Голографическая интерференционная спектроскопия </a:t>
            </a:r>
          </a:p>
          <a:p>
            <a:pPr marL="0" indent="35560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изучение резонансных сред в сильном световом поле» (1990).</a:t>
            </a:r>
          </a:p>
          <a:p>
            <a:pPr indent="0" algn="just">
              <a:buNone/>
            </a:pP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223" y="4099360"/>
            <a:ext cx="1668145" cy="2282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2000" endPos="28000" dist="5000" dir="5400000" sy="-100000" algn="bl" rotWithShape="0"/>
          </a:effectLst>
          <a:ex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0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28661"/>
            <a:ext cx="7886700" cy="984856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и научных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лабораториях</a:t>
            </a:r>
            <a:endParaRPr lang="be-BY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8" y="1190176"/>
            <a:ext cx="3849818" cy="22556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40" y="1190176"/>
            <a:ext cx="3337448" cy="2154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113699" y="3577026"/>
            <a:ext cx="4459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Картазаев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В.А., </a:t>
            </a: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Белаш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В.Ч., Наумович В.Л.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56958" y="3528368"/>
            <a:ext cx="1241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Л.С.</a:t>
            </a:r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8" y="4077539"/>
            <a:ext cx="3221180" cy="24522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550639" y="6488668"/>
            <a:ext cx="2619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Ремша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со студентами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83" y="3946358"/>
            <a:ext cx="3767161" cy="2421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7771" y="6461209"/>
            <a:ext cx="33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 С.С.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3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7901" y="145650"/>
            <a:ext cx="7886700" cy="63590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развития школы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822" y="932349"/>
            <a:ext cx="8784857" cy="5032108"/>
          </a:xfrm>
        </p:spPr>
        <p:txBody>
          <a:bodyPr>
            <a:normAutofit fontScale="70000" lnSpcReduction="20000"/>
          </a:bodyPr>
          <a:lstStyle/>
          <a:p>
            <a:pPr marL="0" indent="452438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(1990-2000 гг.) – проведение исследований по приоритетным научным направлениям РБ, подготовка кандидатов и докторов наук.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Открыта кафедра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квантовой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электроники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 1983 года).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кафедрой – профессор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С.С.</a:t>
            </a:r>
          </a:p>
          <a:p>
            <a:pPr marL="0" indent="452438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школы входило 10 преподавателей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научных сотрудников.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Преподаватели:</a:t>
            </a:r>
          </a:p>
          <a:p>
            <a:pPr marL="0" indent="452438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Л.С.,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Зейликович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И.С.,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Зноско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К.Ф., Иванов А.Ю., Иванов Е.Е.,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Картазаев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В.А.,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В.Ю.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Лиопо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В.А.,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Матецкий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Н.В., Тарковский В.В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452438" algn="just">
              <a:lnSpc>
                <a:spcPct val="120000"/>
              </a:lnSpc>
              <a:spcBef>
                <a:spcPts val="0"/>
              </a:spcBef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452438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Савко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Р.И., Венский В.П.,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Володенков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В.П.,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Белаш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В.Ч.,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И.А., Кукушкин В.Г., Шевцов А.С., Наумович  В.Л.,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Ремша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С., Балыкин А.С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 algn="just">
              <a:spcBef>
                <a:spcPts val="0"/>
              </a:spcBef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свыше 300 статей в научных журналах и сборниках, получено 30 авторских свидетельств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изобретения.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e-BY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9" y="79574"/>
            <a:ext cx="809306" cy="7866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95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901" y="653884"/>
            <a:ext cx="7886700" cy="87653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этап (1990-2000 гг.)</a:t>
            </a:r>
            <a:endParaRPr lang="be-BY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27" y="1700497"/>
            <a:ext cx="8740465" cy="4351338"/>
          </a:xfrm>
        </p:spPr>
        <p:txBody>
          <a:bodyPr>
            <a:normAutofit/>
          </a:bodyPr>
          <a:lstStyle/>
          <a:p>
            <a:pPr marL="342900" indent="-342900" algn="just">
              <a:buFont typeface="+mj-lt"/>
              <a:buAutoNum type="arabicPeriod"/>
              <a:defRPr/>
            </a:pP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Спектроскопия 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сложномолекулярных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соединений, разработка и создание перестраиваемых лазеров на красителях (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Тарковский В.В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и разработка 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электроразрядных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эксимерных лазеров (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С.С., 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Зноско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К.Ф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и генерация УКИ в РОС-лазерах на красителях (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Курстак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В.Ю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Голографическая интерферометрия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спектроскопия (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Зейликович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И.С., 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Л.С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Резонансное взаимодействие излучения с атомными системами (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Картазаев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В.А., Иванов Е.Е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  <a:defRPr/>
            </a:pP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конденсированного состояния (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Лиопо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В.А</a:t>
            </a: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e-BY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29" y="129396"/>
            <a:ext cx="886776" cy="8620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47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34" y="231006"/>
            <a:ext cx="3951568" cy="25911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883" y="258437"/>
            <a:ext cx="3888433" cy="26183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25" y="3713356"/>
            <a:ext cx="4098777" cy="27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548" y="3388092"/>
            <a:ext cx="4712452" cy="312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06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523" y="18300"/>
            <a:ext cx="7886700" cy="414837"/>
          </a:xfrm>
        </p:spPr>
        <p:txBody>
          <a:bodyPr>
            <a:noAutofit/>
          </a:bodyPr>
          <a:lstStyle/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Подготовка кандидатов и докторов наук</a:t>
            </a:r>
            <a:endParaRPr lang="be-BY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649705"/>
            <a:ext cx="9144000" cy="6208295"/>
          </a:xfrm>
        </p:spPr>
        <p:txBody>
          <a:bodyPr>
            <a:normAutofit/>
          </a:bodyPr>
          <a:lstStyle/>
          <a:p>
            <a:pPr marL="0" indent="452438" algn="just">
              <a:spcBef>
                <a:spcPts val="60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защищена докторская диссертация: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 algn="just">
              <a:spcBef>
                <a:spcPts val="600"/>
              </a:spcBef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Лиопо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В.А. «Исследование влияния термической </a:t>
            </a:r>
          </a:p>
          <a:p>
            <a:pPr marL="0" indent="452438" algn="just">
              <a:spcBef>
                <a:spcPts val="60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механической деформации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 algn="just">
              <a:spcBef>
                <a:spcPts val="60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гидратации </a:t>
            </a:r>
          </a:p>
          <a:p>
            <a:pPr marL="0" indent="452438" algn="just">
              <a:spcBef>
                <a:spcPts val="60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структуру природных слюд» - 1996 г.</a:t>
            </a:r>
          </a:p>
          <a:p>
            <a:pPr marL="452438" indent="0" algn="just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 algn="r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защищено 5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кандидатских диссертаций.</a:t>
            </a:r>
          </a:p>
          <a:p>
            <a:pPr marL="539750" indent="0" algn="ctr">
              <a:buNone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В.Н –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</a:p>
          <a:p>
            <a:pPr marL="539750" indent="0" algn="ctr">
              <a:buNone/>
              <a:defRPr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Л.С. – 1990 г.</a:t>
            </a:r>
          </a:p>
          <a:p>
            <a:pPr marL="539750" indent="0" algn="ctr">
              <a:buNone/>
              <a:defRPr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В.Ю. – 1994 г. </a:t>
            </a:r>
          </a:p>
          <a:p>
            <a:pPr marL="539750" indent="0" algn="ctr"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Тарковский В.В.- 1995 г.</a:t>
            </a:r>
          </a:p>
          <a:p>
            <a:pPr marL="539750" indent="0" algn="ctr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Зноско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К.Ф. – 1996 г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452438" algn="just">
              <a:buNone/>
              <a:defRPr/>
            </a:pP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350" y="1482291"/>
            <a:ext cx="2034395" cy="2213810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41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64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4028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научных и учебных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лабораториях</a:t>
            </a:r>
            <a:endParaRPr lang="be-BY" sz="3600" dirty="0"/>
          </a:p>
        </p:txBody>
      </p:sp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888" y="1104972"/>
            <a:ext cx="3452462" cy="2636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1" name="Прямоугольник 5"/>
          <p:cNvSpPr>
            <a:spLocks noChangeArrowheads="1"/>
          </p:cNvSpPr>
          <p:nvPr/>
        </p:nvSpPr>
        <p:spPr bwMode="auto">
          <a:xfrm>
            <a:off x="628650" y="3773031"/>
            <a:ext cx="37498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 С.С. и </a:t>
            </a:r>
            <a:r>
              <a:rPr lang="ru-RU" alt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Володенков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А.П. 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114284" y="6489700"/>
            <a:ext cx="2674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Курстак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В.Ю.</a:t>
            </a:r>
          </a:p>
        </p:txBody>
      </p:sp>
      <p:sp>
        <p:nvSpPr>
          <p:cNvPr id="13" name="Прямоугольник 7"/>
          <p:cNvSpPr>
            <a:spLocks noChangeArrowheads="1"/>
          </p:cNvSpPr>
          <p:nvPr/>
        </p:nvSpPr>
        <p:spPr bwMode="auto">
          <a:xfrm>
            <a:off x="5529708" y="3825755"/>
            <a:ext cx="2690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Тарковский В.В.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79" y="4194055"/>
            <a:ext cx="3353635" cy="23744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79" y="986685"/>
            <a:ext cx="3646206" cy="273465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48883" y="6483139"/>
            <a:ext cx="345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в лаборатории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33" y="4194055"/>
            <a:ext cx="3516317" cy="2328989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54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1006" y="250257"/>
            <a:ext cx="8758990" cy="6420050"/>
          </a:xfrm>
        </p:spPr>
        <p:txBody>
          <a:bodyPr>
            <a:normAutofit/>
          </a:bodyPr>
          <a:lstStyle/>
          <a:p>
            <a:pPr marL="0" indent="35560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целью НПШ является подготовка научно-педагогических кадров высшей квалификации специальности «Физика», специализации «Научно-производственная и педагогическая деятельность». Формирование НПШ и выпускающих кафедр физико-технического факультета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ГрГУ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было связано с рядом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особенностей</a:t>
            </a:r>
            <a:r>
              <a:rPr lang="be-BY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этапов её развития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35560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Реорганизация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госпединститута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имени Янки Купалы в университет в 1978 году привела к необходимости создания новых кафедр и формирования научных направлений. Выдающиеся и основополагающий вклад в подготовку собственных кадров на начальном этапе формирования НПШ внесли наши учителя и наставники, преподаватели пединститута (1960-70 гг.). Среди них деканы физико-математического факультета: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Костюкович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Е.Х.,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Хвощинский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А.Н., Искра К.К.; заведующие кафедры физики: Акимова К.А.,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Крицкий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А.И.,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Хвощинский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А.Н., Савельев Б.Ф., а также старшие преподаватели: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Самойло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Л.О,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Колодинский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А.М., Нечаева Н.А.,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Кукреш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М.И.,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Радионов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В.Н.,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Стальбовский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И.И. и другие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e-BY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65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735" y="797667"/>
            <a:ext cx="8463065" cy="5904689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Третий, современный, этап развития НПШ (2000-е годы и по настоящее время) характеризуется дальнейшей подготовкой научно-педагогических кадров, проведением интенсивных исследований по международным грантам БРФФИ, выполнением комплексных программ научных исследований РБ, развитием международного и межвузовского сотрудничества (ИОФАН РАН, ИСЭ СО РАН, КГТУ, БФУ им. И. Канта, БГУ,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ГрГМУ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ТГУ, ГГАУ), актуализацией тематики и практической реализацией научных разработок. 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научными направлениями НПШ являются: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спектроскопия активных сред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наноструктурированных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композитов на основе красителей и комплексов включения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С.С., Тарковский В.В.,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В.Ю., Анучин С.Н.);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синтез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наноструктур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металлов в лазерной и электровзрывной плазме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Зноско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К.Ф., Тарковский В.В.,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Курьян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Н.Н., Лещик С.Д.);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физика электроразрядных эксимерных лазеров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эксиламп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С.С.,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Зноско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К.Ф., Володенков А.П.);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управление движением металлических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наночастиц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жидких средах лазерным излучением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Л.С.,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Е.В.);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голографическая интерферометрия периодических структур (Ляликов А.М.,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А.И.,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Авласевич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Н.Т.);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взаимодействие лазерного излучения с биологическими объектами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наночастицами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металлов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Заводник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И.Б., Анучин С.Н.,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Довнар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Р.И. и Смотрин С.М.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ГрГМУ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)).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e-BY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7901" y="145650"/>
            <a:ext cx="7886700" cy="63590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развития школы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427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261" y="442763"/>
            <a:ext cx="8431731" cy="4812632"/>
          </a:xfrm>
        </p:spPr>
        <p:txBody>
          <a:bodyPr/>
          <a:lstStyle/>
          <a:p>
            <a:pPr marL="0" indent="360363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современном этапе подготовка высококвалифицированных кадров осуществляется посредством аспирантуры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докторантуры.</a:t>
            </a:r>
          </a:p>
          <a:p>
            <a:pPr marL="0" indent="360363" algn="just">
              <a:buNone/>
            </a:pPr>
            <a:r>
              <a:rPr lang="be-BY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ыпускник</a:t>
            </a:r>
            <a:r>
              <a:rPr lang="be-BY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be-BY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преподавателями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факультета </a:t>
            </a:r>
            <a:r>
              <a:rPr lang="be-BY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защищено </a:t>
            </a:r>
            <a:r>
              <a:rPr lang="be-BY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</a:t>
            </a:r>
            <a:r>
              <a:rPr lang="be-BY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ские </a:t>
            </a:r>
            <a:r>
              <a:rPr lang="be-BY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диссертации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be-BY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кандидатски</a:t>
            </a:r>
            <a:r>
              <a:rPr lang="be-BY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диссертаци</a:t>
            </a:r>
            <a:r>
              <a:rPr lang="be-BY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Принята к защите докторская диссертация Тарковского В.В., поступил в докторантуру Васильев С.В., подготовлено к защите несколько кандидатских диссертаций.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793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518" y="221382"/>
            <a:ext cx="7860832" cy="683394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</a:t>
            </a:r>
            <a:endParaRPr lang="be-BY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62" y="1087655"/>
            <a:ext cx="8258476" cy="5089308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alt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Спектроскопия 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активных сред и  разработка перестраиваемых лазеров на красителях (</a:t>
            </a:r>
            <a:r>
              <a:rPr lang="ru-RU" alt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Тарковский В.В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и разработка </a:t>
            </a:r>
            <a:r>
              <a:rPr lang="ru-RU" alt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электроразрядных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эксимерных лазеров (</a:t>
            </a:r>
            <a:r>
              <a:rPr lang="ru-RU" alt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alt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С.С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alt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Зноско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К.Ф</a:t>
            </a:r>
            <a:r>
              <a:rPr lang="ru-RU" alt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  <a:endParaRPr lang="ru-RU" alt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и генерация УКИ в РОС-лазерах на красителях (</a:t>
            </a:r>
            <a:r>
              <a:rPr lang="ru-RU" alt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Курстак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В.Ю</a:t>
            </a:r>
            <a:r>
              <a:rPr lang="ru-RU" alt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  <a:endParaRPr lang="ru-RU" alt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Резонансное взаимодействие излучения с атомными системами (</a:t>
            </a:r>
            <a:r>
              <a:rPr lang="ru-RU" alt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Картазаев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В.А., </a:t>
            </a:r>
            <a:r>
              <a:rPr lang="ru-RU" alt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Л.С</a:t>
            </a:r>
            <a:r>
              <a:rPr lang="ru-RU" alt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  <a:endParaRPr lang="ru-RU" alt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Голографическая </a:t>
            </a:r>
            <a:r>
              <a:rPr lang="ru-RU" alt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интерферометрия 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спектроскопия (</a:t>
            </a:r>
            <a:r>
              <a:rPr lang="ru-RU" alt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alt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Л.С.);</a:t>
            </a:r>
            <a:endParaRPr lang="ru-RU" alt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Лазерное управление </a:t>
            </a:r>
            <a:r>
              <a:rPr lang="ru-RU" alt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микро- 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наночастицами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 действием светового поля (</a:t>
            </a:r>
            <a:r>
              <a:rPr lang="ru-RU" alt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Л.С., Свистун А.Ч</a:t>
            </a:r>
            <a:r>
              <a:rPr lang="ru-RU" alt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  <a:endParaRPr lang="ru-RU" alt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физического практикума, лабораторных работ и демонстрационного </a:t>
            </a:r>
            <a:r>
              <a:rPr lang="ru-RU" alt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 по лазерной физике и оптическим технологиям (</a:t>
            </a:r>
            <a:r>
              <a:rPr lang="ru-RU" alt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Тарковский В.В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alt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Л.С</a:t>
            </a:r>
            <a:r>
              <a:rPr lang="ru-RU" alt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alt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Курстак</a:t>
            </a:r>
            <a:r>
              <a:rPr lang="ru-RU" alt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В.Ю</a:t>
            </a:r>
            <a:r>
              <a:rPr lang="ru-RU" alt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alt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Зноско</a:t>
            </a:r>
            <a:r>
              <a:rPr lang="ru-RU" alt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К.Ф., </a:t>
            </a:r>
            <a:r>
              <a:rPr lang="ru-RU" alt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Матецкий</a:t>
            </a:r>
            <a:r>
              <a:rPr lang="ru-RU" alt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Н.В,);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alt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Спектроскопия и мониторинг объектов окружающей среды (Ануфрик С.С., Лосева Л.П., Анучин С.Н.).</a:t>
            </a:r>
            <a:endParaRPr lang="ru-RU" alt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71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261787" y="-15912"/>
            <a:ext cx="8794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докторских диссертаций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318" y="4448117"/>
            <a:ext cx="1414914" cy="18624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152" y="1470569"/>
            <a:ext cx="1577247" cy="18345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" y="3305096"/>
            <a:ext cx="1414913" cy="2025091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8940"/>
            <a:ext cx="1759808" cy="17953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20995" y="772134"/>
            <a:ext cx="4764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 «Молекулярные лазеры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эксимерах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красителях» - 2000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96690" y="1974339"/>
            <a:ext cx="4725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Л.С. «Эволюция спектрально-угловых характеристик многокомпонентного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излучения при взаимодействии с парами щелочных металлов» - 2007 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e-BY" dirty="0"/>
          </a:p>
        </p:txBody>
      </p:sp>
      <p:sp>
        <p:nvSpPr>
          <p:cNvPr id="11" name="TextBox 10"/>
          <p:cNvSpPr txBox="1"/>
          <p:nvPr/>
        </p:nvSpPr>
        <p:spPr>
          <a:xfrm>
            <a:off x="1484282" y="3640290"/>
            <a:ext cx="5637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А.Ю. «Нестационарные процессы при лазерно-плазменном воздействии на металлы и диэлектрики» - 2008 г.  </a:t>
            </a:r>
            <a:endParaRPr lang="be-BY" dirty="0"/>
          </a:p>
        </p:txBody>
      </p:sp>
      <p:sp>
        <p:nvSpPr>
          <p:cNvPr id="13" name="TextBox 12"/>
          <p:cNvSpPr txBox="1"/>
          <p:nvPr/>
        </p:nvSpPr>
        <p:spPr>
          <a:xfrm>
            <a:off x="927832" y="5494864"/>
            <a:ext cx="641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Ляликов А.М.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«Высокочувствительная голографическая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интерферометрия прозрачных сред» - 2009 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378724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453" y="1373238"/>
            <a:ext cx="8265093" cy="459442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 С.В. – 2005 г.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(Науч. рук. – проф.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А.Ю.);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Свистун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А.Ч. – 2010 г. (Науч. рук. – проф.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Л.С.);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Жарнова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О.А. – 2014 г. (Науч. рук. – проф. Иванов А.Ю.);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А.И. – 2015 г. (Науч. рук. – проф. Ляликов А.М.);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Володенков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А.П. – 2017 г. (Науч. рук. – проф.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С.С.);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Матук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Е.В. – 2020 г. (Науч. рук. – проф.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Л.С.); </a:t>
            </a:r>
          </a:p>
          <a:p>
            <a:endParaRPr lang="be-BY" sz="2400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4625" y="672448"/>
            <a:ext cx="8794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кандидатских диссертаций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09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2131" y="231006"/>
            <a:ext cx="8653111" cy="6352674"/>
          </a:xfrm>
        </p:spPr>
        <p:txBody>
          <a:bodyPr>
            <a:normAutofit/>
          </a:bodyPr>
          <a:lstStyle/>
          <a:p>
            <a:pPr marL="0" indent="35560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НПШ</a:t>
            </a:r>
            <a:r>
              <a:rPr lang="be-BY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 руководством проф. Ануфрика С.С.,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2010 году создана научно-исследовательская лаборатория «Физико-химических методов исследования объектов окружающей среды»</a:t>
            </a:r>
            <a:r>
              <a:rPr lang="be-BY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лаборатории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исследования содержания химических элементов в биологических объектах, продуктах питания, воде, почвах и минералах и др. В лаборатории на регулярной основе постоянно ведутся исследования по международным грантам (Германия, Молдова, Румыния, Узбекистан, Литва, РФ), выполняются хоздоговора с предприятиями Гродненского региона, выполняются дипломные и магистерские работы, оказываются платные услуги населению по определению микроэлементного статуса организма человека.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302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648" y="1253474"/>
            <a:ext cx="2855629" cy="2273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309536" y="2005732"/>
            <a:ext cx="5634037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tabLst>
                <a:tab pos="109538" algn="l"/>
              </a:tabLs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Экспрессное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определение содержания химических элементов в биологических объектах и продуктах питания;</a:t>
            </a:r>
          </a:p>
          <a:p>
            <a:pPr algn="just" eaLnBrk="1" hangingPunct="1">
              <a:tabLst>
                <a:tab pos="109538" algn="l"/>
              </a:tabLs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Мониторинг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содержания тяжелых металлов и микроэлементов в воде, почвах и иловых отложениях</a:t>
            </a:r>
          </a:p>
          <a:p>
            <a:pPr algn="just" eaLnBrk="1" hangingPunct="1">
              <a:tabLst>
                <a:tab pos="109538" algn="l"/>
              </a:tabLs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   Идентификация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драгоценных камней и сплавов; </a:t>
            </a:r>
          </a:p>
          <a:p>
            <a:pPr algn="just" eaLnBrk="1" hangingPunct="1">
              <a:tabLst>
                <a:tab pos="109538" algn="l"/>
              </a:tabLs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4. Идентификация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минеральных видов из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микронавесок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вещества;</a:t>
            </a:r>
          </a:p>
          <a:p>
            <a:pPr algn="just" eaLnBrk="1" hangingPunct="1">
              <a:tabLst>
                <a:tab pos="109538" algn="l"/>
              </a:tabLs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пределение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состава накипи в высокотемпературных продуктопроводах и экспресс анализ осадков при электролитической очистке воды.</a:t>
            </a:r>
          </a:p>
          <a:p>
            <a:pPr algn="just" eaLnBrk="1" hangingPunct="1">
              <a:tabLst>
                <a:tab pos="109538" algn="l"/>
              </a:tabLs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6.  Определение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марок металлических сплавов</a:t>
            </a:r>
          </a:p>
          <a:p>
            <a:pPr algn="just" eaLnBrk="1" hangingPunct="1">
              <a:tabLst>
                <a:tab pos="109538" algn="l"/>
              </a:tabLs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кспрессное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определение состава продуктов обогащения руд;</a:t>
            </a:r>
          </a:p>
          <a:p>
            <a:pPr algn="just" eaLnBrk="1" hangingPunct="1">
              <a:tabLst>
                <a:tab pos="109538" algn="l"/>
              </a:tabLst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8. Анализ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археологических объектов (монет, колец, шлаков, костей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275" y="207963"/>
            <a:ext cx="856932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физико-химических методов исследования объектов окружающей среды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8" y="3708504"/>
            <a:ext cx="2855629" cy="2575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3266999" y="1325596"/>
            <a:ext cx="5719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dirty="0" smtClean="0">
                <a:latin typeface="Times New Roman" pitchFamily="18" charset="0"/>
                <a:cs typeface="Times New Roman" pitchFamily="18" charset="0"/>
              </a:rPr>
              <a:t>Методами рентгеновской флуоресцентной и лазерно-эмиссионной спектроскопии проводятся исследования:</a:t>
            </a:r>
            <a:endParaRPr lang="be-BY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4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99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НПШ (2010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по настоящее время)</a:t>
            </a:r>
            <a:endParaRPr lang="be-BY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3137" y="1405287"/>
            <a:ext cx="7854215" cy="4620127"/>
          </a:xfrm>
        </p:spPr>
        <p:txBody>
          <a:bodyPr>
            <a:normAutofit lnSpcReduction="10000"/>
          </a:bodyPr>
          <a:lstStyle/>
          <a:p>
            <a:pPr marL="0" indent="452438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школы:</a:t>
            </a:r>
          </a:p>
          <a:p>
            <a:pPr marL="0" indent="452438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Доктора наук: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С.С., Иванов А.Ю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Ляликов А.М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Л.С.,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Зейликович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452438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Кандидаты наук: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Тарковский В.В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В.Ю.,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Зноско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К.Ф.,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Володенков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Жарнова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О.А.,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А.И.</a:t>
            </a:r>
          </a:p>
          <a:p>
            <a:pPr marL="0" indent="452438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Курьян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Н.Н., Анучин С.Н., Крупская Т.К.,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Ситкевич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А.Л.,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Авласевич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Н.Т.,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Семенчук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О.Е.,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Белаш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В.Ч., Балыкин А.С.,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Шклейник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Сазонко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452438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 10 лет опубликовано свыше 500 статей в научных журналах и сборниках,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получено 12 патентов, издано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монографий и 10 учебных пособий. 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be-BY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18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2131" y="279132"/>
            <a:ext cx="8816741" cy="6381549"/>
          </a:xfrm>
        </p:spPr>
        <p:txBody>
          <a:bodyPr>
            <a:normAutofit/>
          </a:bodyPr>
          <a:lstStyle/>
          <a:p>
            <a:pPr marL="0" indent="360363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Членами НПШ за последние 10 лет опубликовано свыше 900 статей в научных журналах и сборниках, получено 12 патентов, издано 5 монографий и 10 учебных пособий. Было выполнено свыше 30 заданий по программам ГПНИ и 18 международных грантов БРФФИ. В составе НПШ на данном этапе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доктора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С.С., Иванов А.Ю., Ляликов А.М.,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Л.С.;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восемь кандидатов наук: Тарковский В.В.,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В.Ю.,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Зноско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К.Ф., Володенков А.П.,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Жарнова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О.А.,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А.И.,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Е.В., Васильев С.В.; шестеро сотрудников: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Курьян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Н.Н., Анучин С.Н., Крупская Т.К.,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Ситкевич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А.Л.,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Авласевич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Н.Т.,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Семенчук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413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995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e-BY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0632" y="1010654"/>
            <a:ext cx="8691612" cy="560190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Спектроскопия активных сред и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наноструктурированных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композитов,  разработка твердотельных перестраиваемых лазеров на красителях (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Тарковский В.В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и разработка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электроразрядных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эксимерных лазеров и ламп (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С.С.,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Зноско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К.Ф.,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Володенков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А.П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и генерация УКИ в РОС-лазерах на красителях (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Курстак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В.Ю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лазерного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излучения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умеренной интенсивности с веществом (Иванов А.Ю.);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Лазерное управление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микро-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наночастицами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 действием светового поля (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Л.С.);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Голографическая интерферометрия и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когерентная оптика (Ляликов А.М.,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Зейликович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И.С.);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Лазерно-эмиссионная спектроскопия металлов и диэлектриков (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Зноско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К.Ф.,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С.С.,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Курьян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Н.Н.);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19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611188" y="4508500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be-BY" sz="4000" dirty="0">
                <a:solidFill>
                  <a:schemeClr val="tx1"/>
                </a:solidFill>
              </a:rPr>
              <a:t>АКИМОВА</a:t>
            </a:r>
            <a:br>
              <a:rPr lang="ru-RU" altLang="be-BY" sz="4000" dirty="0">
                <a:solidFill>
                  <a:schemeClr val="tx1"/>
                </a:solidFill>
              </a:rPr>
            </a:br>
            <a:r>
              <a:rPr lang="ru-RU" altLang="be-BY" sz="4000" dirty="0">
                <a:solidFill>
                  <a:schemeClr val="tx1"/>
                </a:solidFill>
              </a:rPr>
              <a:t>Клавдия Алексеевна</a:t>
            </a:r>
            <a:br>
              <a:rPr lang="ru-RU" altLang="be-BY" sz="4000" dirty="0">
                <a:solidFill>
                  <a:schemeClr val="tx1"/>
                </a:solidFill>
              </a:rPr>
            </a:br>
            <a:r>
              <a:rPr lang="ru-RU" altLang="be-BY" sz="4000" dirty="0">
                <a:solidFill>
                  <a:schemeClr val="tx1"/>
                </a:solidFill>
              </a:rPr>
              <a:t>(1944 – 1969 гг.)</a:t>
            </a:r>
            <a:br>
              <a:rPr lang="ru-RU" altLang="be-BY" sz="4000" dirty="0">
                <a:solidFill>
                  <a:schemeClr val="tx1"/>
                </a:solidFill>
              </a:rPr>
            </a:br>
            <a:r>
              <a:rPr lang="ru-RU" altLang="be-BY" sz="2000" dirty="0">
                <a:solidFill>
                  <a:schemeClr val="tx1"/>
                </a:solidFill>
              </a:rPr>
              <a:t>выпускница физ.-мат. ф-та БГУ (1939 г.), </a:t>
            </a:r>
            <a:r>
              <a:rPr lang="ru-RU" altLang="be-BY" sz="4000" dirty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45061" name="Object 5"/>
          <p:cNvGraphicFramePr>
            <a:graphicFrameLocks noChangeAspect="1"/>
          </p:cNvGraphicFramePr>
          <p:nvPr/>
        </p:nvGraphicFramePr>
        <p:xfrm>
          <a:off x="3132138" y="260350"/>
          <a:ext cx="2681287" cy="366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Image" r:id="rId3" imgW="969122" imgH="1325883" progId="Photoshop.Image.7">
                  <p:embed/>
                </p:oleObj>
              </mc:Choice>
              <mc:Fallback>
                <p:oleObj name="Image" r:id="rId3" imgW="969122" imgH="1325883" progId="Photoshop.Image.7">
                  <p:embed/>
                  <p:pic>
                    <p:nvPicPr>
                      <p:cNvPr id="4506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260350"/>
                        <a:ext cx="2681287" cy="3668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036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accent1">
                <a:lumMod val="5000"/>
                <a:lumOff val="9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59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ГПНИ и гранты БРФФИ</a:t>
            </a:r>
            <a:endParaRPr lang="be-BY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2131" y="1001028"/>
            <a:ext cx="8604985" cy="5175936"/>
          </a:xfrm>
        </p:spPr>
        <p:txBody>
          <a:bodyPr>
            <a:normAutofit lnSpcReduction="10000"/>
          </a:bodyPr>
          <a:lstStyle/>
          <a:p>
            <a:pPr marL="0" indent="452438" algn="just">
              <a:buNone/>
            </a:pPr>
            <a:r>
              <a:rPr lang="be-BY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 2010 по настоящее время преподавателями и сотрудниками НПШ выпонялись научно-исследовательские работы по программам ГПНИ: «Фотоника», «Нанотех», «Конвергенция». </a:t>
            </a:r>
          </a:p>
          <a:p>
            <a:pPr marL="0" indent="452438" algn="just">
              <a:buNone/>
            </a:pPr>
            <a:r>
              <a:rPr lang="be-BY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было выполнено свыше 30 заданий по программам ГПНИ и 15 –</a:t>
            </a: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e-BY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международным грантам БРФФИ. </a:t>
            </a:r>
          </a:p>
          <a:p>
            <a:pPr marL="0" indent="452438" algn="just">
              <a:buNone/>
            </a:pPr>
            <a:r>
              <a:rPr lang="be-BY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Руководителями проектов ГПНИ являлись: профессора </a:t>
            </a:r>
            <a:r>
              <a:rPr lang="be-BY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 </a:t>
            </a:r>
            <a:r>
              <a:rPr lang="be-BY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С.С. – 10; </a:t>
            </a: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А.Ю. – </a:t>
            </a:r>
            <a:r>
              <a:rPr lang="be-BY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5; </a:t>
            </a: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Гайда Л.С. – </a:t>
            </a:r>
            <a:r>
              <a:rPr lang="be-BY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4; Ляликов А.М. – </a:t>
            </a:r>
            <a:r>
              <a:rPr lang="be-BY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3;</a:t>
            </a:r>
            <a:endParaRPr lang="be-BY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 algn="just">
              <a:buNone/>
            </a:pPr>
            <a:r>
              <a:rPr lang="be-BY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доценты: Зноско </a:t>
            </a:r>
            <a:r>
              <a:rPr lang="be-BY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К.Ф. – 6; Тарковский В.В. - </a:t>
            </a:r>
            <a:r>
              <a:rPr lang="be-BY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be-BY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2438" algn="just">
              <a:buNone/>
            </a:pPr>
            <a:r>
              <a:rPr lang="be-BY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Гранты </a:t>
            </a:r>
            <a:r>
              <a:rPr lang="be-BY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БРФФ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И: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С.С. – 5; Лосева Л.П. – 5; Крупская Т.К. – 3;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Курьян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Н.Н. – 2.</a:t>
            </a:r>
          </a:p>
          <a:p>
            <a:pPr marL="0" indent="452438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научных исследований за последние 5 лет опубликовано 499 научных статей.</a:t>
            </a:r>
            <a:endParaRPr lang="be-BY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85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901" y="-62590"/>
            <a:ext cx="7886700" cy="466851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разработки</a:t>
            </a:r>
            <a:endParaRPr lang="be-BY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4" y="564241"/>
            <a:ext cx="3985404" cy="220778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891" y="586596"/>
            <a:ext cx="4209690" cy="21911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67" y="3410885"/>
            <a:ext cx="4072196" cy="2921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618" y="3373682"/>
            <a:ext cx="4554505" cy="2995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901" y="2772026"/>
            <a:ext cx="3616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 на красителях с эксимерной накачкой</a:t>
            </a:r>
            <a:endParaRPr lang="be-BY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9141" y="2932004"/>
            <a:ext cx="3375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Малогабаритный лазер на красителях</a:t>
            </a:r>
            <a:endParaRPr lang="be-BY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012" y="6409030"/>
            <a:ext cx="4106980" cy="380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Мощный эксимерный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XeCl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49468" y="6434458"/>
            <a:ext cx="419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Мощный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частотный лазер на красителях</a:t>
            </a:r>
            <a:endParaRPr lang="be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4" y="155276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09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8" y="3640654"/>
            <a:ext cx="4386304" cy="2905214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418268"/>
            <a:ext cx="4273617" cy="2728545"/>
          </a:xfrm>
        </p:spPr>
      </p:pic>
      <p:sp>
        <p:nvSpPr>
          <p:cNvPr id="11" name="TextBox 10"/>
          <p:cNvSpPr txBox="1"/>
          <p:nvPr/>
        </p:nvSpPr>
        <p:spPr>
          <a:xfrm>
            <a:off x="627129" y="3150194"/>
            <a:ext cx="3750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 на красителях с когерентной накачкой</a:t>
            </a:r>
            <a:endParaRPr lang="be-BY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398" y="6519446"/>
            <a:ext cx="4042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Перестраиваемый РОС-лазер на красителях</a:t>
            </a:r>
            <a:endParaRPr lang="be-BY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49" y="414068"/>
            <a:ext cx="3151233" cy="503782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66593" y="5544447"/>
            <a:ext cx="3514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 на красителях с лампой-кюветой</a:t>
            </a:r>
            <a:endParaRPr lang="be-BY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79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3" y="255523"/>
            <a:ext cx="3568792" cy="2470424"/>
          </a:xfrm>
        </p:spPr>
      </p:pic>
      <p:sp>
        <p:nvSpPr>
          <p:cNvPr id="5" name="TextBox 4"/>
          <p:cNvSpPr txBox="1"/>
          <p:nvPr/>
        </p:nvSpPr>
        <p:spPr>
          <a:xfrm>
            <a:off x="112143" y="2675823"/>
            <a:ext cx="3516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 на красителях с 2-хступенчатым усилителем и эксимерной накачкой</a:t>
            </a:r>
            <a:endParaRPr lang="be-BY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794" y="250164"/>
            <a:ext cx="3801979" cy="24153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2806" y="2786332"/>
            <a:ext cx="3869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Малогабаритный автономный лазер на красителях</a:t>
            </a:r>
            <a:endParaRPr lang="be-BY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8" y="3560946"/>
            <a:ext cx="3676090" cy="207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0314" y="5734291"/>
            <a:ext cx="33880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активные среды твердотельных перестраиваемых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лазеров</a:t>
            </a:r>
            <a:endParaRPr lang="be-BY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3V CD+ R6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011" y="3545458"/>
            <a:ext cx="3864633" cy="202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33497" y="5830543"/>
            <a:ext cx="4119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лазерные среды на основе комплексов включения с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циклодестрином</a:t>
            </a:r>
            <a:endParaRPr lang="be-BY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72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807" y="181156"/>
            <a:ext cx="2027207" cy="173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60261" y="1975451"/>
            <a:ext cx="3519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Активные среды на основе полиуретана, активированные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оксазином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наночастицами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серебра</a:t>
            </a:r>
            <a:endParaRPr lang="be-BY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Изображение 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307" y="181156"/>
            <a:ext cx="2095500" cy="179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Объект 3" descr="Изображение 001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676" y="3185371"/>
            <a:ext cx="1745673" cy="1716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Объект 14" descr="Изображение 002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73" y="3183925"/>
            <a:ext cx="1645920" cy="17181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2644676" y="4990498"/>
            <a:ext cx="3950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метод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интерфернционно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-голографического контроля оптических и лазерных элементов</a:t>
            </a:r>
            <a:endParaRPr lang="be-BY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5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415321"/>
            <a:ext cx="904774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Двухэкспозиционный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голографический метод измерительного контроля лазерных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элементов»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(2020)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Ляликов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А.М.;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«Макет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устройства для реализации способа дефектоскопии объектов, структурированных на нано-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микроуровне»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(2020)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Ляликов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«Установка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получению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наночастиц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металлов методом лазерной абляции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жидкости»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(2020) -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Анучин С.Н.;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нелинейной рефракции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сложномолекулярных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 методом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Z-сканирования»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(2020)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В.Ю.;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«Установка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воздействия УФ-излучения на биологическую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ткань»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(2020)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Володенков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А.П.;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«Установка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изучения лазерной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плазмы» (2020)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Иванов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А.Ю., Васильев С.В.;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«Методика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комплексного воздействия лазерного и рентгеновского излучения на никелевые покрытия с целью формирования слоев с повышенными эксплуатационными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характеристиками» (2018) - </a:t>
            </a: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Валько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«Установка по исследованию лазерно-эмиссионной и взрывной плазмы»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Зноско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К.Ф.,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Курьян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Н.Н.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«Установка по исследованию и генерации УКИ на основе РОС лазера на красителях» -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В.Ю,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С.С.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«Установка по  лазерному управлению микро-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наночастицами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Гайда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Л.С.,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Матук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50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7361"/>
            <a:ext cx="4761866" cy="315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860"/>
            <a:ext cx="4418747" cy="292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103" y="650082"/>
            <a:ext cx="4451550" cy="294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34528" y="0"/>
            <a:ext cx="7886700" cy="684028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научных лабораториях</a:t>
            </a:r>
            <a:endParaRPr lang="be-BY" sz="3600" dirty="0"/>
          </a:p>
        </p:txBody>
      </p:sp>
      <p:pic>
        <p:nvPicPr>
          <p:cNvPr id="8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960" y="3578997"/>
            <a:ext cx="4773049" cy="316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56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1">
                <a:lumMod val="5000"/>
                <a:lumOff val="95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79133" y="166762"/>
            <a:ext cx="8380597" cy="6840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лабораториях специализации «Лазерные технологии»</a:t>
            </a:r>
            <a:endParaRPr lang="be-BY" sz="3600" dirty="0"/>
          </a:p>
        </p:txBody>
      </p:sp>
      <p:pic>
        <p:nvPicPr>
          <p:cNvPr id="5" name="Рисунок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5" y="993289"/>
            <a:ext cx="3995057" cy="26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997" y="934914"/>
            <a:ext cx="4292867" cy="270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5" y="3903268"/>
            <a:ext cx="4459725" cy="295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998" y="3903269"/>
            <a:ext cx="4475747" cy="296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103518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95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97425"/>
            <a:ext cx="4392613" cy="151288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  <a:t>КОСТЮКОВИЧ</a:t>
            </a:r>
            <a:b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  <a:t>Евгений </a:t>
            </a:r>
            <a:r>
              <a:rPr lang="ru-RU" altLang="be-BY" sz="3600" dirty="0" err="1">
                <a:latin typeface="Arial" panose="020B0604020202020204" pitchFamily="34" charset="0"/>
                <a:cs typeface="Arial" panose="020B0604020202020204" pitchFamily="34" charset="0"/>
              </a:rPr>
              <a:t>Хрисанович</a:t>
            </a:r>
            <a: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  <a:t>(1956 - 1985)</a:t>
            </a:r>
            <a:b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be-BY" sz="2200" dirty="0">
                <a:latin typeface="Arial" panose="020B0604020202020204" pitchFamily="34" charset="0"/>
                <a:cs typeface="Arial" panose="020B0604020202020204" pitchFamily="34" charset="0"/>
              </a:rPr>
              <a:t>выпускник ф.-м. ф-та БГУ 1953 г.</a:t>
            </a:r>
            <a:r>
              <a:rPr lang="ru-RU" altLang="be-BY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be-BY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be-BY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4" descr="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3375"/>
            <a:ext cx="2506663" cy="371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Hvochinski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333375"/>
            <a:ext cx="2586038" cy="3716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751388" y="4580105"/>
            <a:ext cx="4392612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be-BY" sz="3200" dirty="0">
                <a:solidFill>
                  <a:schemeClr val="tx1"/>
                </a:solidFill>
              </a:rPr>
              <a:t>ХВОЩИНСКИЙ</a:t>
            </a:r>
            <a:br>
              <a:rPr lang="ru-RU" altLang="be-BY" sz="3200" dirty="0">
                <a:solidFill>
                  <a:schemeClr val="tx1"/>
                </a:solidFill>
              </a:rPr>
            </a:br>
            <a:r>
              <a:rPr lang="ru-RU" altLang="be-BY" sz="3200" dirty="0">
                <a:solidFill>
                  <a:schemeClr val="tx1"/>
                </a:solidFill>
              </a:rPr>
              <a:t>Аркадий Николаевич</a:t>
            </a:r>
            <a:br>
              <a:rPr lang="ru-RU" altLang="be-BY" sz="3200" dirty="0">
                <a:solidFill>
                  <a:schemeClr val="tx1"/>
                </a:solidFill>
              </a:rPr>
            </a:br>
            <a:r>
              <a:rPr lang="ru-RU" altLang="be-BY" sz="3200" dirty="0">
                <a:solidFill>
                  <a:schemeClr val="tx1"/>
                </a:solidFill>
              </a:rPr>
              <a:t>(1956 - 1985)</a:t>
            </a:r>
            <a:br>
              <a:rPr lang="ru-RU" altLang="be-BY" sz="3200" dirty="0">
                <a:solidFill>
                  <a:schemeClr val="tx1"/>
                </a:solidFill>
              </a:rPr>
            </a:br>
            <a:r>
              <a:rPr lang="ru-RU" altLang="be-BY" sz="2000" dirty="0">
                <a:solidFill>
                  <a:schemeClr val="tx1"/>
                </a:solidFill>
              </a:rPr>
              <a:t>выпускник ф.-м. ф-та БГУ 1956 г</a:t>
            </a:r>
            <a:r>
              <a:rPr lang="ru-RU" altLang="be-BY" sz="2000" dirty="0" smtClean="0">
                <a:solidFill>
                  <a:schemeClr val="tx1"/>
                </a:solidFill>
              </a:rPr>
              <a:t>.</a:t>
            </a:r>
            <a:endParaRPr lang="ru-RU" altLang="be-B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89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787900" y="5013325"/>
            <a:ext cx="41036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  <a:t>САВЕЛЬЕВ</a:t>
            </a:r>
            <a:b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  <a:t>Борис Фёдорович</a:t>
            </a:r>
            <a:b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  <a:t>(1972 - 2000)</a:t>
            </a:r>
            <a:br>
              <a:rPr lang="ru-RU" altLang="be-BY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be-BY" sz="2200" dirty="0">
                <a:latin typeface="Arial" panose="020B0604020202020204" pitchFamily="34" charset="0"/>
                <a:cs typeface="Arial" panose="020B0604020202020204" pitchFamily="34" charset="0"/>
              </a:rPr>
              <a:t>выпускник ф.-м. ф-та ТГУ 1953 г.</a:t>
            </a:r>
            <a:r>
              <a:rPr lang="ru-RU" altLang="be-BY" sz="3200" dirty="0"/>
              <a:t/>
            </a:r>
            <a:br>
              <a:rPr lang="ru-RU" altLang="be-BY" sz="3200" dirty="0"/>
            </a:br>
            <a:endParaRPr lang="ru-RU" altLang="be-BY" sz="3200" dirty="0"/>
          </a:p>
        </p:txBody>
      </p:sp>
      <p:pic>
        <p:nvPicPr>
          <p:cNvPr id="24582" name="Picture 6" descr="krivicki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260350"/>
            <a:ext cx="2919412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323850" y="4868863"/>
            <a:ext cx="4392613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be-BY" sz="3200" dirty="0">
                <a:solidFill>
                  <a:schemeClr val="tx1"/>
                </a:solidFill>
              </a:rPr>
              <a:t>КРИЦКИЙ</a:t>
            </a:r>
            <a:br>
              <a:rPr lang="ru-RU" altLang="be-BY" sz="3200" dirty="0">
                <a:solidFill>
                  <a:schemeClr val="tx1"/>
                </a:solidFill>
              </a:rPr>
            </a:br>
            <a:r>
              <a:rPr lang="ru-RU" altLang="be-BY" sz="3200" dirty="0">
                <a:solidFill>
                  <a:schemeClr val="tx1"/>
                </a:solidFill>
              </a:rPr>
              <a:t>Александр Иванович</a:t>
            </a:r>
            <a:br>
              <a:rPr lang="ru-RU" altLang="be-BY" sz="3200" dirty="0">
                <a:solidFill>
                  <a:schemeClr val="tx1"/>
                </a:solidFill>
              </a:rPr>
            </a:br>
            <a:r>
              <a:rPr lang="ru-RU" altLang="be-BY" sz="3200" dirty="0">
                <a:solidFill>
                  <a:schemeClr val="tx1"/>
                </a:solidFill>
              </a:rPr>
              <a:t>(1956 - 1987)</a:t>
            </a:r>
            <a:br>
              <a:rPr lang="ru-RU" altLang="be-BY" sz="3200" dirty="0">
                <a:solidFill>
                  <a:schemeClr val="tx1"/>
                </a:solidFill>
              </a:rPr>
            </a:br>
            <a:r>
              <a:rPr lang="ru-RU" altLang="be-BY" sz="2000" dirty="0">
                <a:solidFill>
                  <a:schemeClr val="tx1"/>
                </a:solidFill>
              </a:rPr>
              <a:t>выпускник ф.-м. ф-та БГУ 1936 г.</a:t>
            </a:r>
            <a:r>
              <a:rPr lang="ru-RU" altLang="be-BY" sz="3200" dirty="0"/>
              <a:t/>
            </a:r>
            <a:br>
              <a:rPr lang="ru-RU" altLang="be-BY" sz="3200" dirty="0"/>
            </a:br>
            <a:endParaRPr lang="ru-RU" altLang="be-BY" sz="3200" dirty="0"/>
          </a:p>
        </p:txBody>
      </p:sp>
      <p:pic>
        <p:nvPicPr>
          <p:cNvPr id="24587" name="Picture 11" descr="Савельев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260350"/>
            <a:ext cx="3017838" cy="4021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565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0"/>
            <a:ext cx="5256213" cy="3789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7" name="Picture 7" descr="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3870325"/>
            <a:ext cx="3502025" cy="2752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0" name="Picture 10" descr="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863975"/>
            <a:ext cx="3600450" cy="2832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16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507" y="336884"/>
            <a:ext cx="8604986" cy="63815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из них являлись участниками ВОВ и не смогли защитить кандидатские диссертации, но в тоже время все они являлись выдающимися педагогами, талантливыми учителями и исследователями, и заложили фундамент дальнейшего развития физического факультета. Они прививали студентам любовь к физике, патриотизм и трудолюбие. Учителя-наставники обладали большим жизненным опытом, высоким профессионализмом, глубокими знаниями физики и служили примером выпускникам того поколения и мне в выборе профессии и самоотверженного служения Родине.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123" y="6022442"/>
            <a:ext cx="715992" cy="6959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420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884" y="375385"/>
            <a:ext cx="8441356" cy="6063916"/>
          </a:xfrm>
        </p:spPr>
        <p:txBody>
          <a:bodyPr>
            <a:noAutofit/>
          </a:bodyPr>
          <a:lstStyle/>
          <a:p>
            <a:pPr marL="0" indent="338138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школы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относятся к 80-ым годам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38138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направления школы формировались в соответствии с приоритетными направлениями исследований Республики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Беларусь.</a:t>
            </a:r>
          </a:p>
          <a:p>
            <a:pPr marL="0" indent="338138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них, в области физики,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являлось революционное открытие лазеров (19</a:t>
            </a: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0-е годы), которое стимулировало интенсивное развитие новых научных направлений, таких как лазерное взаимодействие с веществом</a:t>
            </a: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когерентная и нелинейная оптика, лазерная спектроскопия, голография, биомедицина. Данные научные направления явились основой при формировании кафедры </a:t>
            </a: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квантовой электрники 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спектроскопии (1978-1983 гг.). Важно отметить, что к моменту создания кафедры, в е</a:t>
            </a: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ё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составе было только два кандидата физико-математических наук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Ануфрик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С.С. 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Прохорович П.А.) и один кандидат педагогических наук, Хуторская Л.Н. </a:t>
            </a:r>
            <a:endParaRPr lang="be-BY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822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85" name="_s1028"/>
          <p:cNvCxnSpPr>
            <a:cxnSpLocks noChangeShapeType="1"/>
            <a:stCxn id="3101" idx="0"/>
            <a:endCxn id="3096" idx="2"/>
          </p:cNvCxnSpPr>
          <p:nvPr/>
        </p:nvCxnSpPr>
        <p:spPr bwMode="auto">
          <a:xfrm rot="5400000" flipH="1">
            <a:off x="3475037" y="3159126"/>
            <a:ext cx="360363" cy="754062"/>
          </a:xfrm>
          <a:prstGeom prst="bentConnector3">
            <a:avLst>
              <a:gd name="adj1" fmla="val 49778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6" name="_s1029"/>
          <p:cNvCxnSpPr>
            <a:cxnSpLocks noChangeShapeType="1"/>
            <a:stCxn id="3100" idx="0"/>
            <a:endCxn id="3098" idx="2"/>
          </p:cNvCxnSpPr>
          <p:nvPr/>
        </p:nvCxnSpPr>
        <p:spPr bwMode="auto">
          <a:xfrm rot="16200000">
            <a:off x="5022056" y="2797969"/>
            <a:ext cx="504825" cy="3494088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7" name="_s1030"/>
          <p:cNvCxnSpPr>
            <a:cxnSpLocks noChangeShapeType="1"/>
            <a:stCxn id="3099" idx="0"/>
            <a:endCxn id="3096" idx="2"/>
          </p:cNvCxnSpPr>
          <p:nvPr/>
        </p:nvCxnSpPr>
        <p:spPr bwMode="auto">
          <a:xfrm rot="16200000">
            <a:off x="2466975" y="2905125"/>
            <a:ext cx="360363" cy="1262063"/>
          </a:xfrm>
          <a:prstGeom prst="bentConnector3">
            <a:avLst>
              <a:gd name="adj1" fmla="val 49778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8" name="_s1031"/>
          <p:cNvCxnSpPr>
            <a:cxnSpLocks noChangeShapeType="1"/>
            <a:stCxn id="3098" idx="0"/>
            <a:endCxn id="3097" idx="2"/>
          </p:cNvCxnSpPr>
          <p:nvPr/>
        </p:nvCxnSpPr>
        <p:spPr bwMode="auto">
          <a:xfrm rot="16200000">
            <a:off x="6912769" y="3464719"/>
            <a:ext cx="21748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90" name="_s1033"/>
          <p:cNvCxnSpPr>
            <a:cxnSpLocks noChangeShapeType="1"/>
            <a:stCxn id="3096" idx="0"/>
            <a:endCxn id="3094" idx="2"/>
          </p:cNvCxnSpPr>
          <p:nvPr/>
        </p:nvCxnSpPr>
        <p:spPr bwMode="auto">
          <a:xfrm rot="5400000" flipH="1">
            <a:off x="3169444" y="2599531"/>
            <a:ext cx="215900" cy="1588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92" name="_s1035"/>
          <p:cNvCxnSpPr>
            <a:cxnSpLocks noChangeShapeType="1"/>
            <a:stCxn id="3094" idx="0"/>
            <a:endCxn id="3093" idx="2"/>
          </p:cNvCxnSpPr>
          <p:nvPr/>
        </p:nvCxnSpPr>
        <p:spPr bwMode="auto">
          <a:xfrm rot="16200000">
            <a:off x="4013994" y="746919"/>
            <a:ext cx="360362" cy="1835150"/>
          </a:xfrm>
          <a:prstGeom prst="bentConnector3">
            <a:avLst>
              <a:gd name="adj1" fmla="val 49778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93" name="_s1036"/>
          <p:cNvSpPr>
            <a:spLocks noChangeArrowheads="1"/>
          </p:cNvSpPr>
          <p:nvPr/>
        </p:nvSpPr>
        <p:spPr bwMode="auto">
          <a:xfrm>
            <a:off x="1547813" y="908050"/>
            <a:ext cx="7127875" cy="576263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be-BY" sz="1600" dirty="0"/>
              <a:t>Физический факультет</a:t>
            </a:r>
          </a:p>
          <a:p>
            <a:pPr algn="ctr"/>
            <a:r>
              <a:rPr lang="ru-RU" altLang="be-BY" sz="1600" dirty="0"/>
              <a:t>Декан – </a:t>
            </a:r>
            <a:r>
              <a:rPr lang="ru-RU" altLang="be-BY" sz="1600" dirty="0" err="1"/>
              <a:t>Ануфрик</a:t>
            </a:r>
            <a:r>
              <a:rPr lang="ru-RU" altLang="be-BY" sz="1600" dirty="0"/>
              <a:t> </a:t>
            </a:r>
            <a:r>
              <a:rPr lang="ru-RU" altLang="be-BY" sz="1600" dirty="0" smtClean="0"/>
              <a:t>С.С</a:t>
            </a:r>
            <a:r>
              <a:rPr lang="ru-RU" altLang="be-BY" sz="1600" dirty="0"/>
              <a:t>.  (20 штатных преподавателей)</a:t>
            </a:r>
          </a:p>
        </p:txBody>
      </p:sp>
      <p:sp>
        <p:nvSpPr>
          <p:cNvPr id="3094" name="_s1037"/>
          <p:cNvSpPr>
            <a:spLocks noChangeArrowheads="1"/>
          </p:cNvSpPr>
          <p:nvPr/>
        </p:nvSpPr>
        <p:spPr bwMode="auto">
          <a:xfrm>
            <a:off x="1692275" y="1844675"/>
            <a:ext cx="3168650" cy="6477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be-BY" sz="1400"/>
              <a:t>Кафедра физики</a:t>
            </a:r>
          </a:p>
          <a:p>
            <a:pPr algn="ctr"/>
            <a:r>
              <a:rPr lang="ru-RU" altLang="be-BY" sz="1400"/>
              <a:t>Заведующий – Савельев Б.Ф.</a:t>
            </a:r>
          </a:p>
        </p:txBody>
      </p:sp>
      <p:sp>
        <p:nvSpPr>
          <p:cNvPr id="3095" name="_s1038"/>
          <p:cNvSpPr>
            <a:spLocks noChangeArrowheads="1"/>
          </p:cNvSpPr>
          <p:nvPr/>
        </p:nvSpPr>
        <p:spPr bwMode="auto">
          <a:xfrm>
            <a:off x="5435600" y="1844675"/>
            <a:ext cx="3168650" cy="684213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be-BY" sz="1400" dirty="0"/>
              <a:t>Кафедра ТСО и общетехнических</a:t>
            </a:r>
          </a:p>
          <a:p>
            <a:pPr algn="ctr"/>
            <a:r>
              <a:rPr lang="ru-RU" altLang="be-BY" sz="1400" dirty="0"/>
              <a:t>дисциплин</a:t>
            </a:r>
          </a:p>
          <a:p>
            <a:pPr algn="ctr"/>
            <a:r>
              <a:rPr lang="ru-RU" altLang="be-BY" sz="1400" dirty="0"/>
              <a:t>Заведующий – Шаланда В.А.</a:t>
            </a:r>
            <a:r>
              <a:rPr lang="ru-RU" altLang="be-BY" sz="1200" dirty="0"/>
              <a:t> </a:t>
            </a:r>
          </a:p>
        </p:txBody>
      </p:sp>
      <p:sp>
        <p:nvSpPr>
          <p:cNvPr id="3096" name="_s1039"/>
          <p:cNvSpPr>
            <a:spLocks noChangeArrowheads="1"/>
          </p:cNvSpPr>
          <p:nvPr/>
        </p:nvSpPr>
        <p:spPr bwMode="auto">
          <a:xfrm>
            <a:off x="1476375" y="2708275"/>
            <a:ext cx="3602038" cy="6477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be-BY" sz="1400" dirty="0"/>
              <a:t>Кафедра общей и теоретической физики</a:t>
            </a:r>
          </a:p>
          <a:p>
            <a:pPr algn="ctr"/>
            <a:r>
              <a:rPr lang="ru-RU" altLang="be-BY" sz="1400" dirty="0"/>
              <a:t>Зав. – Савельев Б.Ф.</a:t>
            </a:r>
          </a:p>
        </p:txBody>
      </p:sp>
      <p:sp>
        <p:nvSpPr>
          <p:cNvPr id="3097" name="_s1040"/>
          <p:cNvSpPr>
            <a:spLocks noChangeArrowheads="1"/>
          </p:cNvSpPr>
          <p:nvPr/>
        </p:nvSpPr>
        <p:spPr bwMode="auto">
          <a:xfrm>
            <a:off x="5219700" y="2708275"/>
            <a:ext cx="3602038" cy="6477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be-BY" sz="1400" dirty="0"/>
              <a:t>Кафедра методики преподавания физики</a:t>
            </a:r>
          </a:p>
          <a:p>
            <a:pPr algn="ctr"/>
            <a:r>
              <a:rPr lang="ru-RU" altLang="be-BY" sz="1400" dirty="0"/>
              <a:t>и астрономии</a:t>
            </a:r>
          </a:p>
          <a:p>
            <a:pPr algn="ctr"/>
            <a:r>
              <a:rPr lang="ru-RU" altLang="be-BY" sz="1400" dirty="0"/>
              <a:t>Зав. – Хуторская Л.Н.</a:t>
            </a:r>
          </a:p>
        </p:txBody>
      </p:sp>
      <p:sp>
        <p:nvSpPr>
          <p:cNvPr id="3098" name="_s1041"/>
          <p:cNvSpPr>
            <a:spLocks noChangeArrowheads="1"/>
          </p:cNvSpPr>
          <p:nvPr/>
        </p:nvSpPr>
        <p:spPr bwMode="auto">
          <a:xfrm>
            <a:off x="5508625" y="3573463"/>
            <a:ext cx="3024188" cy="719137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be-BY" sz="1400" dirty="0"/>
              <a:t>Кафедра Квантовой электроники,</a:t>
            </a:r>
          </a:p>
          <a:p>
            <a:pPr algn="ctr"/>
            <a:r>
              <a:rPr lang="ru-RU" altLang="be-BY" sz="1400" dirty="0"/>
              <a:t>оптики и спектроскопии</a:t>
            </a:r>
          </a:p>
          <a:p>
            <a:pPr algn="ctr"/>
            <a:r>
              <a:rPr lang="ru-RU" altLang="be-BY" sz="1400" dirty="0" err="1" smtClean="0"/>
              <a:t>И.о</a:t>
            </a:r>
            <a:r>
              <a:rPr lang="ru-RU" altLang="be-BY" sz="1400" dirty="0"/>
              <a:t>. Зав. – Прохорович П.А. </a:t>
            </a:r>
          </a:p>
        </p:txBody>
      </p:sp>
      <p:sp>
        <p:nvSpPr>
          <p:cNvPr id="3099" name="_s1043"/>
          <p:cNvSpPr>
            <a:spLocks noChangeArrowheads="1"/>
          </p:cNvSpPr>
          <p:nvPr/>
        </p:nvSpPr>
        <p:spPr bwMode="auto">
          <a:xfrm>
            <a:off x="1116013" y="3716338"/>
            <a:ext cx="1800225" cy="53975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be-BY" sz="1400" dirty="0"/>
              <a:t>Кафедра ОФ</a:t>
            </a:r>
          </a:p>
          <a:p>
            <a:pPr algn="ctr"/>
            <a:r>
              <a:rPr lang="ru-RU" altLang="be-BY" sz="1400" dirty="0"/>
              <a:t>Зав. – Семашко А.П.</a:t>
            </a:r>
          </a:p>
        </p:txBody>
      </p:sp>
      <p:sp>
        <p:nvSpPr>
          <p:cNvPr id="3100" name="_s1044"/>
          <p:cNvSpPr>
            <a:spLocks noChangeArrowheads="1"/>
          </p:cNvSpPr>
          <p:nvPr/>
        </p:nvSpPr>
        <p:spPr bwMode="auto">
          <a:xfrm>
            <a:off x="2484438" y="4797425"/>
            <a:ext cx="2085975" cy="64770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be-BY" sz="1400" dirty="0"/>
              <a:t>Кафедра Радиофизики</a:t>
            </a:r>
          </a:p>
          <a:p>
            <a:pPr algn="ctr"/>
            <a:r>
              <a:rPr lang="ru-RU" altLang="be-BY" sz="1400" dirty="0"/>
              <a:t>Зав. – </a:t>
            </a:r>
            <a:r>
              <a:rPr lang="ru-RU" altLang="be-BY" sz="1400" dirty="0" err="1"/>
              <a:t>Рычков</a:t>
            </a:r>
            <a:r>
              <a:rPr lang="ru-RU" altLang="be-BY" sz="1400" dirty="0"/>
              <a:t> Ю.Л.</a:t>
            </a:r>
          </a:p>
        </p:txBody>
      </p:sp>
      <p:sp>
        <p:nvSpPr>
          <p:cNvPr id="3101" name="_s1045"/>
          <p:cNvSpPr>
            <a:spLocks noChangeArrowheads="1"/>
          </p:cNvSpPr>
          <p:nvPr/>
        </p:nvSpPr>
        <p:spPr bwMode="auto">
          <a:xfrm>
            <a:off x="2987675" y="3716338"/>
            <a:ext cx="2089150" cy="539750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be-BY" sz="1400" dirty="0"/>
              <a:t>Кафедра </a:t>
            </a:r>
            <a:r>
              <a:rPr lang="ru-RU" altLang="be-BY" sz="1400" dirty="0" err="1"/>
              <a:t>теор</a:t>
            </a:r>
            <a:r>
              <a:rPr lang="ru-RU" altLang="be-BY" sz="1400" dirty="0"/>
              <a:t>. </a:t>
            </a:r>
            <a:r>
              <a:rPr lang="ru-RU" altLang="be-BY" sz="1400" dirty="0" smtClean="0"/>
              <a:t>физики</a:t>
            </a:r>
            <a:endParaRPr lang="ru-RU" altLang="be-BY" sz="1400" dirty="0"/>
          </a:p>
          <a:p>
            <a:pPr algn="ctr"/>
            <a:r>
              <a:rPr lang="ru-RU" altLang="be-BY" sz="1400" dirty="0"/>
              <a:t>Зав. – </a:t>
            </a:r>
            <a:r>
              <a:rPr lang="ru-RU" altLang="be-BY" sz="1400" dirty="0" err="1"/>
              <a:t>Фридберг</a:t>
            </a:r>
            <a:r>
              <a:rPr lang="ru-RU" altLang="be-BY" sz="1400" dirty="0"/>
              <a:t> П.Ш.</a:t>
            </a:r>
          </a:p>
        </p:txBody>
      </p:sp>
      <p:cxnSp>
        <p:nvCxnSpPr>
          <p:cNvPr id="3102" name="_s1035"/>
          <p:cNvCxnSpPr>
            <a:cxnSpLocks noChangeShapeType="1"/>
            <a:stCxn id="3093" idx="2"/>
            <a:endCxn id="3095" idx="0"/>
          </p:cNvCxnSpPr>
          <p:nvPr/>
        </p:nvCxnSpPr>
        <p:spPr bwMode="auto">
          <a:xfrm rot="16200000" flipH="1">
            <a:off x="5885657" y="710406"/>
            <a:ext cx="360362" cy="1908175"/>
          </a:xfrm>
          <a:prstGeom prst="bentConnector3">
            <a:avLst>
              <a:gd name="adj1" fmla="val 49778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06" name="_s1041"/>
          <p:cNvSpPr>
            <a:spLocks noChangeArrowheads="1"/>
          </p:cNvSpPr>
          <p:nvPr/>
        </p:nvSpPr>
        <p:spPr bwMode="auto">
          <a:xfrm>
            <a:off x="6732588" y="4797425"/>
            <a:ext cx="2087562" cy="6477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be-BY" sz="1400" dirty="0"/>
              <a:t>Кафедра Опт. и спектр.</a:t>
            </a:r>
          </a:p>
          <a:p>
            <a:pPr algn="ctr"/>
            <a:r>
              <a:rPr lang="ru-RU" altLang="be-BY" sz="1400" dirty="0"/>
              <a:t>Зав. – </a:t>
            </a:r>
            <a:r>
              <a:rPr lang="ru-RU" altLang="be-BY" sz="1400" dirty="0" err="1"/>
              <a:t>Спорник</a:t>
            </a:r>
            <a:r>
              <a:rPr lang="ru-RU" altLang="be-BY" sz="1400" dirty="0"/>
              <a:t> Н.М.</a:t>
            </a:r>
          </a:p>
        </p:txBody>
      </p:sp>
      <p:sp>
        <p:nvSpPr>
          <p:cNvPr id="3108" name="_s1041"/>
          <p:cNvSpPr>
            <a:spLocks noChangeArrowheads="1"/>
          </p:cNvSpPr>
          <p:nvPr/>
        </p:nvSpPr>
        <p:spPr bwMode="auto">
          <a:xfrm>
            <a:off x="4643438" y="4797425"/>
            <a:ext cx="2016125" cy="64770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be-BY" sz="1400" dirty="0"/>
              <a:t>Кафедра Квант. </a:t>
            </a:r>
            <a:r>
              <a:rPr lang="ru-RU" altLang="be-BY" sz="1400" dirty="0" err="1"/>
              <a:t>элект</a:t>
            </a:r>
            <a:r>
              <a:rPr lang="ru-RU" altLang="be-BY" sz="1400" dirty="0"/>
              <a:t>.</a:t>
            </a:r>
          </a:p>
          <a:p>
            <a:pPr algn="ctr"/>
            <a:r>
              <a:rPr lang="ru-RU" altLang="be-BY" sz="1400" dirty="0"/>
              <a:t>Зав. – </a:t>
            </a:r>
            <a:r>
              <a:rPr lang="ru-RU" altLang="be-BY" sz="1400" dirty="0" err="1"/>
              <a:t>Ануфрик</a:t>
            </a:r>
            <a:r>
              <a:rPr lang="ru-RU" altLang="be-BY" sz="1400" dirty="0"/>
              <a:t> С.С.</a:t>
            </a:r>
          </a:p>
        </p:txBody>
      </p:sp>
      <p:cxnSp>
        <p:nvCxnSpPr>
          <p:cNvPr id="3109" name="_s1029"/>
          <p:cNvCxnSpPr>
            <a:cxnSpLocks noChangeShapeType="1"/>
            <a:stCxn id="3108" idx="0"/>
            <a:endCxn id="3098" idx="2"/>
          </p:cNvCxnSpPr>
          <p:nvPr/>
        </p:nvCxnSpPr>
        <p:spPr bwMode="auto">
          <a:xfrm rot="16200000">
            <a:off x="6084094" y="3860006"/>
            <a:ext cx="504825" cy="1370013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10" name="_s1029"/>
          <p:cNvCxnSpPr>
            <a:cxnSpLocks noChangeShapeType="1"/>
            <a:stCxn id="3106" idx="0"/>
            <a:endCxn id="3098" idx="2"/>
          </p:cNvCxnSpPr>
          <p:nvPr/>
        </p:nvCxnSpPr>
        <p:spPr bwMode="auto">
          <a:xfrm rot="5400000" flipH="1">
            <a:off x="7146925" y="4167188"/>
            <a:ext cx="504825" cy="75565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11" name="Text Box 39"/>
          <p:cNvSpPr txBox="1">
            <a:spLocks noChangeArrowheads="1"/>
          </p:cNvSpPr>
          <p:nvPr/>
        </p:nvSpPr>
        <p:spPr bwMode="auto">
          <a:xfrm>
            <a:off x="179388" y="1052513"/>
            <a:ext cx="935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be-BY" b="1"/>
              <a:t>1975</a:t>
            </a:r>
          </a:p>
        </p:txBody>
      </p:sp>
      <p:sp>
        <p:nvSpPr>
          <p:cNvPr id="3112" name="Text Box 40"/>
          <p:cNvSpPr txBox="1">
            <a:spLocks noChangeArrowheads="1"/>
          </p:cNvSpPr>
          <p:nvPr/>
        </p:nvSpPr>
        <p:spPr bwMode="auto">
          <a:xfrm>
            <a:off x="179388" y="2852738"/>
            <a:ext cx="935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be-BY" b="1"/>
              <a:t>1977</a:t>
            </a:r>
          </a:p>
        </p:txBody>
      </p:sp>
      <p:sp>
        <p:nvSpPr>
          <p:cNvPr id="3113" name="Text Box 41"/>
          <p:cNvSpPr txBox="1">
            <a:spLocks noChangeArrowheads="1"/>
          </p:cNvSpPr>
          <p:nvPr/>
        </p:nvSpPr>
        <p:spPr bwMode="auto">
          <a:xfrm>
            <a:off x="179388" y="3789363"/>
            <a:ext cx="935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be-BY" b="1"/>
              <a:t>1978</a:t>
            </a:r>
          </a:p>
        </p:txBody>
      </p:sp>
      <p:sp>
        <p:nvSpPr>
          <p:cNvPr id="3114" name="Text Box 42"/>
          <p:cNvSpPr txBox="1">
            <a:spLocks noChangeArrowheads="1"/>
          </p:cNvSpPr>
          <p:nvPr/>
        </p:nvSpPr>
        <p:spPr bwMode="auto">
          <a:xfrm>
            <a:off x="179388" y="4868863"/>
            <a:ext cx="935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be-BY" b="1"/>
              <a:t>1983</a:t>
            </a:r>
          </a:p>
        </p:txBody>
      </p:sp>
    </p:spTree>
    <p:extLst>
      <p:ext uri="{BB962C8B-B14F-4D97-AF65-F5344CB8AC3E}">
        <p14:creationId xmlns:p14="http://schemas.microsoft.com/office/powerpoint/2010/main" val="139529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866</TotalTime>
  <Words>2516</Words>
  <Application>Microsoft Office PowerPoint</Application>
  <PresentationFormat>Экран (4:3)</PresentationFormat>
  <Paragraphs>205</Paragraphs>
  <Slides>37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Wingdings</vt:lpstr>
      <vt:lpstr>Office Theme</vt:lpstr>
      <vt:lpstr>Image</vt:lpstr>
      <vt:lpstr>«ФИЗИКА ЛАЗЕРОВ И КОГЕРЕНТНАЯ ОПТИКА» Научно-педагогическая школа  </vt:lpstr>
      <vt:lpstr>Презентация PowerPoint</vt:lpstr>
      <vt:lpstr>Презентация PowerPoint</vt:lpstr>
      <vt:lpstr>КОСТЮКОВИЧ Евгений Хрисанович (1956 - 1985) выпускник ф.-м. ф-та БГУ 1953 г. </vt:lpstr>
      <vt:lpstr>САВЕЛЬЕВ Борис Фёдорович (1972 - 2000) выпускник ф.-м. ф-та ТГУ 1953 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развития школы</vt:lpstr>
      <vt:lpstr>    В учебных и научных лабораториях</vt:lpstr>
      <vt:lpstr>Этапы развития школы</vt:lpstr>
      <vt:lpstr>Научные направления второй этап (1990-2000 гг.)</vt:lpstr>
      <vt:lpstr>Презентация PowerPoint</vt:lpstr>
      <vt:lpstr>    Подготовка кандидатов и докторов наук</vt:lpstr>
      <vt:lpstr>В научных и учебных лабораториях</vt:lpstr>
      <vt:lpstr>Этапы развития школы</vt:lpstr>
      <vt:lpstr>Презентация PowerPoint</vt:lpstr>
      <vt:lpstr>Научные направления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Современное состояние НПШ (2010 – по настоящее время)</vt:lpstr>
      <vt:lpstr>Презентация PowerPoint</vt:lpstr>
      <vt:lpstr>Научные направления </vt:lpstr>
      <vt:lpstr>Задания ГПНИ и гранты БРФФИ</vt:lpstr>
      <vt:lpstr>Научные разработки</vt:lpstr>
      <vt:lpstr>Презентация PowerPoint</vt:lpstr>
      <vt:lpstr>Презентация PowerPoint</vt:lpstr>
      <vt:lpstr>Презентация PowerPoint</vt:lpstr>
      <vt:lpstr>Презентация PowerPoint</vt:lpstr>
      <vt:lpstr>В научных лабораториях</vt:lpstr>
      <vt:lpstr>В учебных лабораториях специализации «Лазерные технологии»</vt:lpstr>
    </vt:vector>
  </TitlesOfParts>
  <Company>GrSU-LFiS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«ФИЗИКА ЛАЗЕРОВ И КОГЕРЕНТНАЯ ОПТИКА» Научно-педагогическая школа</dc:title>
  <dc:creator>АНУФРИК СЛАВАМИР СТЕПАНОВИЧ</dc:creator>
  <cp:lastModifiedBy>АНУФРИК СЛАВАМИР СТЕПАНОВИЧ</cp:lastModifiedBy>
  <cp:revision>121</cp:revision>
  <cp:lastPrinted>2025-02-20T10:19:27Z</cp:lastPrinted>
  <dcterms:created xsi:type="dcterms:W3CDTF">2021-06-21T13:10:19Z</dcterms:created>
  <dcterms:modified xsi:type="dcterms:W3CDTF">2025-02-21T12:24:02Z</dcterms:modified>
</cp:coreProperties>
</file>